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F3E0B5-DC4C-4447-B19D-D091CA0AA624}" type="datetimeFigureOut">
              <a:rPr lang="es-MX" smtClean="0"/>
              <a:t>12/09/2012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AE0245-A862-44D8-A633-C51EFE3E7EE8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Tramites legales para la construcción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Daniel Ulises Nava Cárdenas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Constancia de Alineamiento y Número oficial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5501208"/>
          </a:xfrm>
        </p:spPr>
        <p:txBody>
          <a:bodyPr>
            <a:normAutofit fontScale="70000" lnSpcReduction="20000"/>
          </a:bodyPr>
          <a:lstStyle/>
          <a:p>
            <a:r>
              <a:rPr lang="es-MX" sz="2800" dirty="0" smtClean="0"/>
              <a:t>Con este documento se acredita el número oficial del inmueble, así como sus medidas.</a:t>
            </a:r>
          </a:p>
          <a:p>
            <a:r>
              <a:rPr lang="es-MX" sz="2800" dirty="0" smtClean="0"/>
              <a:t>Tiene varios requisitos como:</a:t>
            </a:r>
            <a:br>
              <a:rPr lang="es-MX" sz="2800" dirty="0" smtClean="0"/>
            </a:br>
            <a:r>
              <a:rPr lang="es-MX" sz="2800" dirty="0" smtClean="0"/>
              <a:t>- Solicitud </a:t>
            </a:r>
            <a:r>
              <a:rPr lang="es-MX" sz="2800" dirty="0" err="1" smtClean="0"/>
              <a:t>requisitada</a:t>
            </a:r>
            <a:endParaRPr lang="es-MX" sz="2800" dirty="0" smtClean="0"/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Copia de escritura (título de propiedad o algún documento que avale la propiedad)</a:t>
            </a:r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Copia de la constancia de subdivisión(en caso de existir)</a:t>
            </a:r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Constancia de medidas y </a:t>
            </a:r>
            <a:r>
              <a:rPr lang="es-MX" sz="2800" dirty="0" err="1" smtClean="0"/>
              <a:t>colidancias</a:t>
            </a:r>
            <a:r>
              <a:rPr lang="es-MX" sz="2800" dirty="0" smtClean="0"/>
              <a:t> (en caso que se requiera)</a:t>
            </a:r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Constancia de delimitación de área federal</a:t>
            </a:r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Presentar plano topográfico (en caso que se requiera)</a:t>
            </a:r>
          </a:p>
          <a:p>
            <a:pPr>
              <a:buNone/>
            </a:pPr>
            <a:r>
              <a:rPr lang="es-MX" sz="2800" dirty="0" smtClean="0"/>
              <a:t>	</a:t>
            </a:r>
            <a:r>
              <a:rPr lang="es-MX" sz="2800" dirty="0" smtClean="0"/>
              <a:t>- Pago ante la dirección de ingresos por la diferencia de áreas</a:t>
            </a:r>
            <a:endParaRPr lang="es-MX" sz="2800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5148064" y="2276872"/>
            <a:ext cx="3754760" cy="3672408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s-MX" sz="2800" noProof="0" dirty="0" smtClean="0"/>
              <a:t>En predios hasta de 10.00 metros lineales de frente en cada una de las zonas varia el costo dependiendo de la zona y el uso que se le dé.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MX" sz="28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s-MX" sz="2800" noProof="0" dirty="0" smtClean="0"/>
              <a:t>Este trámite lo debe realizar el propietario, en caso contrario se debe presentar una carta poder con una copia de la identificación anexada.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Instalación de Tomas de Agua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760"/>
            <a:ext cx="4546848" cy="5301208"/>
          </a:xfrm>
        </p:spPr>
        <p:txBody>
          <a:bodyPr>
            <a:noAutofit/>
          </a:bodyPr>
          <a:lstStyle/>
          <a:p>
            <a:r>
              <a:rPr lang="es-MX" sz="1400" dirty="0" smtClean="0"/>
              <a:t>Como en todo trámite se requiere de una solicitud para que se evalúe tu caso y determinar las especificaciones y el costo de los materiales.</a:t>
            </a:r>
          </a:p>
          <a:p>
            <a:r>
              <a:rPr lang="es-MX" sz="1400" dirty="0" smtClean="0"/>
              <a:t>Generalmente el plazo es de respuesta es de 15 días.</a:t>
            </a:r>
          </a:p>
          <a:p>
            <a:r>
              <a:rPr lang="es-MX" sz="1400" dirty="0" smtClean="0"/>
              <a:t>Se requiere de una contratación que dependiendo de la situación tiene diferentes requisitos:</a:t>
            </a:r>
          </a:p>
          <a:p>
            <a:r>
              <a:rPr lang="es-MX" sz="1400" b="1" i="1" dirty="0" smtClean="0"/>
              <a:t>A</a:t>
            </a:r>
            <a:r>
              <a:rPr lang="es-MX" sz="1400" b="1" i="1" dirty="0" smtClean="0"/>
              <a:t>).-</a:t>
            </a:r>
            <a:r>
              <a:rPr lang="es-MX" sz="1400" dirty="0" smtClean="0"/>
              <a:t> Cuando se es propietario de la finca: Exhibir fotocopia de la escritura de la propiedad o del acta de posesión o algún otro documento legal que lo acredite como propietario.</a:t>
            </a:r>
          </a:p>
          <a:p>
            <a:r>
              <a:rPr lang="es-MX" sz="1400" dirty="0" smtClean="0"/>
              <a:t>Número oficial asignado por la dirección de obras públicas, o algún otro documento ampliamente probatorio del número asignado a su vivienda.</a:t>
            </a:r>
          </a:p>
          <a:p>
            <a:r>
              <a:rPr lang="es-MX" sz="1400" b="1" i="1" dirty="0" smtClean="0"/>
              <a:t>B).-</a:t>
            </a:r>
            <a:r>
              <a:rPr lang="es-MX" sz="1400" dirty="0" smtClean="0"/>
              <a:t> Cuando se arrendatario de la finca: Exhibir contrato de arrendamiento vigente y carta de anuencia o consentimiento del propietario de la finca.</a:t>
            </a:r>
          </a:p>
          <a:p>
            <a:r>
              <a:rPr lang="es-MX" sz="1400" b="1" i="1" dirty="0" smtClean="0"/>
              <a:t>C).-</a:t>
            </a:r>
            <a:r>
              <a:rPr lang="es-MX" sz="1400" dirty="0" smtClean="0"/>
              <a:t> Cuando ya exista la toma y se solicite cambio de nombre del titular del recibo: Deberá exhibirse carta de anuencia o consentimiento del propietario de la finca, así como cubrir los adeudos pendientes y el depósito de garantía</a:t>
            </a:r>
            <a:r>
              <a:rPr lang="es-MX" sz="1400" dirty="0" smtClean="0"/>
              <a:t>.</a:t>
            </a:r>
            <a:endParaRPr lang="es-MX" sz="1400" dirty="0"/>
          </a:p>
        </p:txBody>
      </p:sp>
      <p:pic>
        <p:nvPicPr>
          <p:cNvPr id="1026" name="Picture 2" descr="http://mx.kalipedia.com/kalipediamedia/geografia/media/200805/09/geomexico/20080509klpgeogmx_2_Ges_SC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340768"/>
            <a:ext cx="4015057" cy="2720606"/>
          </a:xfrm>
          <a:prstGeom prst="rect">
            <a:avLst/>
          </a:prstGeom>
          <a:noFill/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4572000" y="4293096"/>
            <a:ext cx="4295328" cy="1944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También</a:t>
            </a:r>
            <a:r>
              <a:rPr kumimoji="0" lang="es-MX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existe una forma de pago que debe ser por adelantado y en un solo pago. Si el pago se hace con cheque éste es devuelto por el banco por insuficiencia de fondos, se le cargará al contratante un 20% por honorarios de cobranza.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lang="es-MX" sz="1400" baseline="0" dirty="0" smtClean="0"/>
              <a:t>Solo</a:t>
            </a:r>
            <a:r>
              <a:rPr lang="es-MX" sz="1400" dirty="0" smtClean="0"/>
              <a:t> se tiene un plazo de 30 días hábiles para concluir la instalación.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5688632" cy="6264696"/>
          </a:xfrm>
        </p:spPr>
        <p:txBody>
          <a:bodyPr>
            <a:normAutofit fontScale="25000" lnSpcReduction="20000"/>
          </a:bodyPr>
          <a:lstStyle/>
          <a:p>
            <a:r>
              <a:rPr lang="es-MX" sz="5600" dirty="0" smtClean="0"/>
              <a:t>Dentro de la instalación de tomas de agua se encuentran las especificaciones del medidor de agua.</a:t>
            </a:r>
          </a:p>
          <a:p>
            <a:r>
              <a:rPr lang="es-MX" sz="5600" dirty="0" smtClean="0"/>
              <a:t>Debe quedar localizado por el lado de afuera y enfrente de la finca en cuestión, preferentemente en los límites de la banqueta y el solar.</a:t>
            </a:r>
          </a:p>
          <a:p>
            <a:r>
              <a:rPr lang="es-MX" sz="5600" dirty="0" smtClean="0"/>
              <a:t>Se deberá instalar en el cuadro de medidor, a una altura de 30 a 40 centímetros del nivel del suelo. No deberá empotrarse en la pared.</a:t>
            </a:r>
          </a:p>
          <a:p>
            <a:r>
              <a:rPr lang="es-MX" sz="5600" dirty="0" smtClean="0"/>
              <a:t>Los "brazos" del cuadro no deberán quedar "ahogados" en cemento, a efecto de que tengan la flexibilidad que se requiere para su instalación y retiro para reparaciones.</a:t>
            </a:r>
          </a:p>
          <a:p>
            <a:r>
              <a:rPr lang="es-MX" sz="5600" dirty="0" smtClean="0"/>
              <a:t>La "bota" no debe quedar sepultada, ni con tierra ni con ningún otro material.</a:t>
            </a:r>
          </a:p>
          <a:p>
            <a:r>
              <a:rPr lang="es-MX" sz="5600" dirty="0" smtClean="0"/>
              <a:t>La llave de Globo o "de paso" deberá quedar instalada entre la finca y el medidor.</a:t>
            </a:r>
          </a:p>
          <a:p>
            <a:r>
              <a:rPr lang="es-MX" sz="5600" dirty="0" smtClean="0"/>
              <a:t>El medidor no deberá quedar en "cajas" subterráneas, o sea se instalará preferentemente por arriba del nivel del suelo (excepto cuando no exista otra opción de colocación).</a:t>
            </a:r>
          </a:p>
          <a:p>
            <a:r>
              <a:rPr lang="es-MX" sz="5600" dirty="0" smtClean="0"/>
              <a:t>No se permitirá que el usuario instale, retire o manipule el medidor.</a:t>
            </a:r>
          </a:p>
          <a:p>
            <a:r>
              <a:rPr lang="es-MX" sz="5600" dirty="0" smtClean="0"/>
              <a:t>La reparación y reposición del medidor correrá por cuenta del usuario, incluyendo los casos de reposición porque el medidor ha agotado su vida útil y no exista posibilidad de reparación.</a:t>
            </a:r>
          </a:p>
          <a:p>
            <a:r>
              <a:rPr lang="es-MX" sz="5600" dirty="0" smtClean="0"/>
              <a:t>La junta será preferentemente quien proporcione el medidor a instalar en una toma nueva. En caso de que el usuario solicite la colocación de un medidor de otra procedencia, deberá presentar y entregar el mismo a la Junta para su registro e instalación. En este caso, el medidor deberá ser certificado (en cuanto a marca y modelo) por la Junta.</a:t>
            </a:r>
          </a:p>
          <a:p>
            <a:r>
              <a:rPr lang="es-MX" sz="5600" dirty="0" smtClean="0"/>
              <a:t>En tomas con instalación "jalada" o sea aquellas que beneficien a fincas frente a las cuales no existe Red de Agua Potable, el mantenimiento correrá por cuenta del usuario.</a:t>
            </a:r>
          </a:p>
          <a:p>
            <a:r>
              <a:rPr lang="es-MX" sz="5600" dirty="0" smtClean="0"/>
              <a:t>Todo aquella persona que solicite contratación de una toma de agua potable, deberá previamente cubrir los costos y las especificaciones en materia de descargas de alcantarillado.</a:t>
            </a:r>
          </a:p>
          <a:p>
            <a:endParaRPr lang="es-MX" dirty="0"/>
          </a:p>
        </p:txBody>
      </p:sp>
      <p:pic>
        <p:nvPicPr>
          <p:cNvPr id="16386" name="Picture 2" descr="http://observador.com.mx/fotos/medidores%20de%20ag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2801888" cy="2101416"/>
          </a:xfrm>
          <a:prstGeom prst="rect">
            <a:avLst/>
          </a:prstGeom>
          <a:noFill/>
        </p:spPr>
      </p:pic>
      <p:pic>
        <p:nvPicPr>
          <p:cNvPr id="16388" name="Picture 4" descr="http://www.criteriohidalgo.com/upload/foto/1/8/6/ch08f1-Miguel-Angel-Islas-Medidores-Agu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2492896"/>
            <a:ext cx="2569468" cy="1712979"/>
          </a:xfrm>
          <a:prstGeom prst="rect">
            <a:avLst/>
          </a:prstGeom>
          <a:noFill/>
        </p:spPr>
      </p:pic>
      <p:pic>
        <p:nvPicPr>
          <p:cNvPr id="16390" name="Picture 6" descr="http://www.acuaval.com/paginas/hidraulica/medidores_imgs/medidor_esquem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4293096"/>
            <a:ext cx="2844760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Licencia de Construcción para Obra Nueva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7139136" cy="2476871"/>
          </a:xfrm>
        </p:spPr>
        <p:txBody>
          <a:bodyPr>
            <a:normAutofit fontScale="62500" lnSpcReduction="20000"/>
          </a:bodyPr>
          <a:lstStyle/>
          <a:p>
            <a:r>
              <a:rPr lang="es-MX" dirty="0" smtClean="0"/>
              <a:t>Requisitos para el trámite:</a:t>
            </a:r>
          </a:p>
          <a:p>
            <a:pPr lvl="1"/>
            <a:r>
              <a:rPr lang="es-MX" dirty="0" smtClean="0"/>
              <a:t>Solicitud de licencia de construcción.</a:t>
            </a:r>
          </a:p>
          <a:p>
            <a:pPr lvl="1"/>
            <a:r>
              <a:rPr lang="es-MX" dirty="0" smtClean="0"/>
              <a:t>Dictamen de alineamiento y uso de suelo.</a:t>
            </a:r>
          </a:p>
          <a:p>
            <a:pPr lvl="1"/>
            <a:r>
              <a:rPr lang="es-MX" dirty="0" smtClean="0"/>
              <a:t>Constancia de servicios de agua potable y drenaje.</a:t>
            </a:r>
          </a:p>
          <a:p>
            <a:pPr lvl="1"/>
            <a:r>
              <a:rPr lang="es-MX" dirty="0" smtClean="0"/>
              <a:t>Licencia de uso de suelo.</a:t>
            </a:r>
          </a:p>
          <a:p>
            <a:pPr lvl="1"/>
            <a:r>
              <a:rPr lang="es-MX" dirty="0" smtClean="0"/>
              <a:t>Contrato de presentación de servicios profesionales.</a:t>
            </a:r>
          </a:p>
          <a:p>
            <a:pPr lvl="1"/>
            <a:r>
              <a:rPr lang="es-MX" dirty="0" smtClean="0"/>
              <a:t>Registro vigente del D.R.O. ( director responsable de obra)</a:t>
            </a:r>
          </a:p>
          <a:p>
            <a:pPr lvl="1"/>
            <a:r>
              <a:rPr lang="es-MX" dirty="0" smtClean="0"/>
              <a:t>5 copias del proyecto ejecutivo; firmadas y selladas por el D.R.O. y el corresponsable.</a:t>
            </a:r>
          </a:p>
          <a:p>
            <a:pPr lvl="1"/>
            <a:r>
              <a:rPr lang="es-MX" dirty="0" smtClean="0"/>
              <a:t>Comprobante de pago de derechos correspondientes.</a:t>
            </a:r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pPr lvl="1"/>
            <a:endParaRPr lang="es-MX" dirty="0" smtClean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4437112"/>
            <a:ext cx="7467600" cy="24208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None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endParaRPr kumimoji="0" lang="es-MX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http://resize.over-blog.com/380x285-cz5t.jpg?~aHR0cDovL2ltZy53aWtpby1leHBlcnRzLmNvbS8wLzAyLzkwLzEzLzIwMTEtMDgvQW50ZXMtZGUtY29tZW56YXItYS1jb25zdHJ1aXItdW5hLXZpdmllbmRhLWhheS1xdWUuanB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908720"/>
            <a:ext cx="2376264" cy="1782199"/>
          </a:xfrm>
          <a:prstGeom prst="rect">
            <a:avLst/>
          </a:prstGeom>
          <a:noFill/>
        </p:spPr>
      </p:pic>
      <p:pic>
        <p:nvPicPr>
          <p:cNvPr id="17412" name="Picture 4" descr="http://us.123rf.com/400wm/400/400/green308/green3080603/green308060300223/358818-construccion-de-obra-nueva-en-liverpool-inglater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56112"/>
            <a:ext cx="2263434" cy="2801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Licencia de salubridad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El personal encargado de evaluar las solicitudes tomará en cuenta los requisitos según la solicitud del trámite respectivo, tales como:</a:t>
            </a:r>
            <a:endParaRPr lang="es-MX" dirty="0" smtClean="0"/>
          </a:p>
          <a:p>
            <a:pPr lvl="1"/>
            <a:r>
              <a:rPr lang="es-MX" dirty="0" smtClean="0"/>
              <a:t>Utilizar el formato correspondiente vigente, estar debidamente llenado, documentos anexados correctos y vigentes.</a:t>
            </a:r>
          </a:p>
          <a:p>
            <a:pPr lvl="1"/>
            <a:r>
              <a:rPr lang="es-MX" dirty="0" smtClean="0"/>
              <a:t>Existen distintos tipos de licencias de salubridad, como las cuales serian </a:t>
            </a:r>
          </a:p>
          <a:p>
            <a:pPr lvl="2"/>
            <a:r>
              <a:rPr lang="es-MX" dirty="0" smtClean="0"/>
              <a:t>Modalidad A: Laboratorio de </a:t>
            </a:r>
            <a:r>
              <a:rPr lang="es-MX" dirty="0" err="1" smtClean="0"/>
              <a:t>Rayoz</a:t>
            </a:r>
            <a:r>
              <a:rPr lang="es-MX" dirty="0" smtClean="0"/>
              <a:t> X</a:t>
            </a:r>
          </a:p>
          <a:p>
            <a:pPr lvl="2"/>
            <a:r>
              <a:rPr lang="es-MX" dirty="0" smtClean="0"/>
              <a:t>Modalidad B: Medicina Nuclear</a:t>
            </a:r>
          </a:p>
          <a:p>
            <a:pPr lvl="2"/>
            <a:r>
              <a:rPr lang="es-MX" dirty="0" smtClean="0"/>
              <a:t>Modalidad C: Radioterapia</a:t>
            </a:r>
          </a:p>
          <a:p>
            <a:pPr lvl="2">
              <a:buNone/>
            </a:pPr>
            <a:r>
              <a:rPr lang="es-MX" dirty="0" smtClean="0"/>
              <a:t>Cada uno tiene diferentes días hábiles de respuesta y diferentes requerimientos.</a:t>
            </a:r>
          </a:p>
          <a:p>
            <a:pPr lvl="2">
              <a:buNone/>
            </a:pPr>
            <a:endParaRPr lang="es-MX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Aviso de Término y Ocupación de Obra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470698" cy="5528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86</TotalTime>
  <Words>730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Técnico</vt:lpstr>
      <vt:lpstr>Tramites legales para la construcción</vt:lpstr>
      <vt:lpstr>Constancia de Alineamiento y Número oficial</vt:lpstr>
      <vt:lpstr>Instalación de Tomas de Agua</vt:lpstr>
      <vt:lpstr>Diapositiva 4</vt:lpstr>
      <vt:lpstr>Licencia de Construcción para Obra Nueva</vt:lpstr>
      <vt:lpstr>Licencia de salubridad</vt:lpstr>
      <vt:lpstr>Aviso de Término y Ocupación de Obra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Tramites legales para la construcción</dc:title>
  <dc:creator>daniel</dc:creator>
  <cp:lastModifiedBy>daniel</cp:lastModifiedBy>
  <cp:revision>9</cp:revision>
  <dcterms:created xsi:type="dcterms:W3CDTF">2012-09-12T14:21:37Z</dcterms:created>
  <dcterms:modified xsi:type="dcterms:W3CDTF">2012-09-12T15:48:20Z</dcterms:modified>
</cp:coreProperties>
</file>