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1" r:id="rId4"/>
    <p:sldId id="260" r:id="rId5"/>
    <p:sldId id="256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86D0-00EC-4B36-A969-39AFD548138E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491B-18CC-48D5-A1EA-F957F1856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86D0-00EC-4B36-A969-39AFD548138E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491B-18CC-48D5-A1EA-F957F1856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86D0-00EC-4B36-A969-39AFD548138E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491B-18CC-48D5-A1EA-F957F1856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86D0-00EC-4B36-A969-39AFD548138E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491B-18CC-48D5-A1EA-F957F1856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86D0-00EC-4B36-A969-39AFD548138E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491B-18CC-48D5-A1EA-F957F1856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86D0-00EC-4B36-A969-39AFD548138E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491B-18CC-48D5-A1EA-F957F1856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86D0-00EC-4B36-A969-39AFD548138E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491B-18CC-48D5-A1EA-F957F1856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86D0-00EC-4B36-A969-39AFD548138E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491B-18CC-48D5-A1EA-F957F1856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86D0-00EC-4B36-A969-39AFD548138E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491B-18CC-48D5-A1EA-F957F1856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86D0-00EC-4B36-A969-39AFD548138E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491B-18CC-48D5-A1EA-F957F1856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86D0-00EC-4B36-A969-39AFD548138E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491B-18CC-48D5-A1EA-F957F1856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C86D0-00EC-4B36-A969-39AFD548138E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D491B-18CC-48D5-A1EA-F957F1856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ortal.monterrey.gob.mx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Procedimientos Constructivos</a:t>
            </a:r>
          </a:p>
          <a:p>
            <a:pPr algn="r"/>
            <a:r>
              <a:rPr lang="es-MX" b="1" dirty="0" smtClean="0">
                <a:latin typeface="Arial" pitchFamily="34" charset="0"/>
                <a:cs typeface="Arial" pitchFamily="34" charset="0"/>
              </a:rPr>
              <a:t>Calendario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7544" y="1556792"/>
          <a:ext cx="8208912" cy="4270365"/>
        </p:xfrm>
        <a:graphic>
          <a:graphicData uri="http://schemas.openxmlformats.org/drawingml/2006/table">
            <a:tbl>
              <a:tblPr/>
              <a:tblGrid>
                <a:gridCol w="288032"/>
                <a:gridCol w="6120679"/>
                <a:gridCol w="1800201"/>
              </a:tblGrid>
              <a:tr h="31690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178" marR="6178" marT="6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INICIO DE CLASES / Plan para 1er parcial / Introducción</a:t>
                      </a:r>
                    </a:p>
                  </a:txBody>
                  <a:tcPr marL="6178" marR="6178" marT="61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05-sep-12</a:t>
                      </a:r>
                    </a:p>
                  </a:txBody>
                  <a:tcPr marL="6178" marR="6178" marT="617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1690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178" marR="6178" marT="6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Preliminares: Clasificación de terrenos / </a:t>
                      </a:r>
                      <a:endParaRPr lang="es-ES" sz="18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Sondeos 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y mecánica de suelos</a:t>
                      </a:r>
                    </a:p>
                  </a:txBody>
                  <a:tcPr marL="6178" marR="6178" marT="61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07-sep-12</a:t>
                      </a:r>
                    </a:p>
                  </a:txBody>
                  <a:tcPr marL="6178" marR="6178" marT="61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1690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178" marR="6178" marT="6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Preliminares: Limpieza de terreno / </a:t>
                      </a:r>
                      <a:endParaRPr lang="es-ES" sz="18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Trazo 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y nivelación</a:t>
                      </a:r>
                    </a:p>
                  </a:txBody>
                  <a:tcPr marL="6178" marR="6178" marT="61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12-sep-12</a:t>
                      </a:r>
                    </a:p>
                  </a:txBody>
                  <a:tcPr marL="6178" marR="6178" marT="61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1690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178" marR="6178" marT="6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Cimentaciones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: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Básicas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78" marR="6178" marT="61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14-sep-12</a:t>
                      </a:r>
                    </a:p>
                  </a:txBody>
                  <a:tcPr marL="6178" marR="6178" marT="61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1690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178" marR="6178" marT="6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Cimentaciones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: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Profundas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78" marR="6178" marT="61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19-sep-12</a:t>
                      </a:r>
                    </a:p>
                  </a:txBody>
                  <a:tcPr marL="6178" marR="6178" marT="61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1690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178" marR="6178" marT="6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Cimentaciones</a:t>
                      </a:r>
                      <a:r>
                        <a:rPr lang="es-ES" sz="18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-</a:t>
                      </a:r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Clasificación por tipo de material: </a:t>
                      </a:r>
                      <a:endParaRPr lang="es-ES" sz="18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Concreto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mampostería, cíclope y mixtas</a:t>
                      </a:r>
                    </a:p>
                  </a:txBody>
                  <a:tcPr marL="6178" marR="6178" marT="61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21-sep-12</a:t>
                      </a:r>
                    </a:p>
                  </a:txBody>
                  <a:tcPr marL="6178" marR="6178" marT="61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1690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178" marR="6178" marT="6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Cimentaciones: Losas de cimentación por sustitución</a:t>
                      </a:r>
                    </a:p>
                  </a:txBody>
                  <a:tcPr marL="6178" marR="6178" marT="61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26-sep-12</a:t>
                      </a:r>
                    </a:p>
                  </a:txBody>
                  <a:tcPr marL="6178" marR="6178" marT="61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1690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178" marR="6178" marT="6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Cimentaciones especiales: Pilas y Pilotes</a:t>
                      </a:r>
                    </a:p>
                  </a:txBody>
                  <a:tcPr marL="6178" marR="6178" marT="61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28-sep-12</a:t>
                      </a:r>
                    </a:p>
                  </a:txBody>
                  <a:tcPr marL="6178" marR="6178" marT="61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1690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6178" marR="6178" marT="61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Cimentaciones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por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compensación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78" marR="6178" marT="61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03-oct-12</a:t>
                      </a:r>
                    </a:p>
                  </a:txBody>
                  <a:tcPr marL="6178" marR="6178" marT="61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7045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178" marR="6178" marT="61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EXAMEN 1ER PARCIAL: Preliminares y Cimentaciones</a:t>
                      </a:r>
                    </a:p>
                  </a:txBody>
                  <a:tcPr marL="6178" marR="6178" marT="61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05-oct-12</a:t>
                      </a:r>
                    </a:p>
                  </a:txBody>
                  <a:tcPr marL="6178" marR="6178" marT="61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Procedimientos Constructivos</a:t>
            </a:r>
          </a:p>
          <a:p>
            <a:pPr algn="r"/>
            <a:r>
              <a:rPr lang="es-MX" b="1" dirty="0" smtClean="0">
                <a:latin typeface="Arial" pitchFamily="34" charset="0"/>
                <a:cs typeface="Arial" pitchFamily="34" charset="0"/>
              </a:rPr>
              <a:t>Introducción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692696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 smtClean="0"/>
              <a:t>Actividades previas al arranque de obra</a:t>
            </a:r>
            <a:endParaRPr lang="es-ES" sz="2000" b="1" u="sng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39552" y="1268760"/>
            <a:ext cx="8280920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1. Investigación sobre servicios</a:t>
            </a:r>
            <a:endParaRPr lang="en-US" b="1" dirty="0" smtClean="0"/>
          </a:p>
          <a:p>
            <a:r>
              <a:rPr lang="es-ES" dirty="0" smtClean="0"/>
              <a:t>    </a:t>
            </a:r>
            <a:endParaRPr lang="en-US" b="1" dirty="0" smtClean="0"/>
          </a:p>
          <a:p>
            <a:pPr marL="450850" indent="-273050">
              <a:buFont typeface="Arial" pitchFamily="34" charset="0"/>
              <a:buChar char="•"/>
            </a:pPr>
            <a:r>
              <a:rPr lang="es-MX" dirty="0" smtClean="0"/>
              <a:t>Vías de comunicación</a:t>
            </a:r>
            <a:endParaRPr lang="en-US" b="1" dirty="0" smtClean="0"/>
          </a:p>
          <a:p>
            <a:pPr marL="450850" indent="-273050">
              <a:buFont typeface="Arial" pitchFamily="34" charset="0"/>
              <a:buChar char="•"/>
            </a:pPr>
            <a:r>
              <a:rPr lang="es-MX" dirty="0" smtClean="0"/>
              <a:t>Localización de zonas</a:t>
            </a:r>
            <a:endParaRPr lang="en-US" b="1" dirty="0" smtClean="0"/>
          </a:p>
          <a:p>
            <a:pPr marL="450850" indent="-273050">
              <a:buFont typeface="Arial" pitchFamily="34" charset="0"/>
              <a:buChar char="•"/>
            </a:pPr>
            <a:r>
              <a:rPr lang="es-MX" dirty="0" smtClean="0"/>
              <a:t>Infraestructura de desarrollo</a:t>
            </a:r>
            <a:endParaRPr lang="en-US" b="1" dirty="0" smtClean="0"/>
          </a:p>
          <a:p>
            <a:pPr marL="450850" indent="-273050">
              <a:buFont typeface="Arial" pitchFamily="34" charset="0"/>
              <a:buChar char="•"/>
            </a:pPr>
            <a:r>
              <a:rPr lang="es-MX" dirty="0" smtClean="0"/>
              <a:t>Lugar elegido</a:t>
            </a:r>
            <a:endParaRPr lang="en-US" b="1" dirty="0" smtClean="0"/>
          </a:p>
          <a:p>
            <a:pPr marL="450850" indent="-273050">
              <a:buFont typeface="Arial" pitchFamily="34" charset="0"/>
              <a:buChar char="•"/>
            </a:pPr>
            <a:r>
              <a:rPr lang="es-MX" dirty="0" smtClean="0"/>
              <a:t>Localización del predio</a:t>
            </a:r>
            <a:endParaRPr lang="en-US" b="1" dirty="0" smtClean="0"/>
          </a:p>
          <a:p>
            <a:pPr marL="450850" indent="-273050">
              <a:buFont typeface="Arial" pitchFamily="34" charset="0"/>
              <a:buChar char="•"/>
            </a:pPr>
            <a:r>
              <a:rPr lang="es-MX" dirty="0" smtClean="0"/>
              <a:t>Resistencia del terreno</a:t>
            </a:r>
            <a:endParaRPr lang="en-US" b="1" dirty="0" smtClean="0"/>
          </a:p>
          <a:p>
            <a:pPr marL="450850" indent="-273050">
              <a:buFont typeface="Arial" pitchFamily="34" charset="0"/>
              <a:buChar char="•"/>
            </a:pPr>
            <a:r>
              <a:rPr lang="es-ES" dirty="0" smtClean="0"/>
              <a:t>Servicios para el predio</a:t>
            </a:r>
          </a:p>
          <a:p>
            <a:pPr marL="450850" indent="-273050"/>
            <a:endParaRPr lang="en-US" b="1" dirty="0" smtClean="0"/>
          </a:p>
          <a:p>
            <a:r>
              <a:rPr lang="es-ES" dirty="0" smtClean="0"/>
              <a:t> </a:t>
            </a:r>
            <a:r>
              <a:rPr lang="en-US" b="1" dirty="0" smtClean="0"/>
              <a:t>2. </a:t>
            </a:r>
            <a:r>
              <a:rPr lang="es-ES" b="1" dirty="0" smtClean="0"/>
              <a:t>Investigación de reglamentos en vigor</a:t>
            </a:r>
            <a:endParaRPr lang="en-US" b="1" dirty="0" smtClean="0"/>
          </a:p>
          <a:p>
            <a:endParaRPr lang="es-ES" dirty="0" smtClean="0"/>
          </a:p>
          <a:p>
            <a:pPr marL="450850" indent="-268288">
              <a:buFont typeface="Arial" pitchFamily="34" charset="0"/>
              <a:buChar char="•"/>
            </a:pPr>
            <a:r>
              <a:rPr lang="es-ES" dirty="0" smtClean="0"/>
              <a:t>Reglamento </a:t>
            </a:r>
            <a:r>
              <a:rPr lang="es-ES" dirty="0" smtClean="0"/>
              <a:t>de construcciones del Municipio o del lugar donde se ejecute la obra.</a:t>
            </a:r>
            <a:endParaRPr lang="en-US" b="1" dirty="0" smtClean="0"/>
          </a:p>
          <a:p>
            <a:pPr marL="450850" indent="-268288">
              <a:buFont typeface="Arial" pitchFamily="34" charset="0"/>
              <a:buChar char="•"/>
            </a:pPr>
            <a:r>
              <a:rPr lang="es-ES" dirty="0" smtClean="0"/>
              <a:t>Reglamento </a:t>
            </a:r>
            <a:r>
              <a:rPr lang="es-ES" dirty="0" smtClean="0"/>
              <a:t>de uso del </a:t>
            </a:r>
            <a:r>
              <a:rPr lang="es-ES" dirty="0" smtClean="0"/>
              <a:t>suelo</a:t>
            </a:r>
            <a:r>
              <a:rPr lang="es-ES" dirty="0" smtClean="0"/>
              <a:t>.</a:t>
            </a:r>
            <a:endParaRPr lang="en-US" b="1" dirty="0" smtClean="0"/>
          </a:p>
          <a:p>
            <a:pPr marL="450850" indent="-268288">
              <a:buFont typeface="Arial" pitchFamily="34" charset="0"/>
              <a:buChar char="•"/>
            </a:pPr>
            <a:r>
              <a:rPr lang="es-ES" dirty="0" smtClean="0"/>
              <a:t>Se </a:t>
            </a:r>
            <a:r>
              <a:rPr lang="es-ES" dirty="0" smtClean="0"/>
              <a:t>puede consultar el reglamento del Distrito Federal por ser uno de los más completos y por estar en Área de Sismos.</a:t>
            </a:r>
            <a:endParaRPr lang="es-MX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Procedimientos Constructivos</a:t>
            </a:r>
          </a:p>
          <a:p>
            <a:pPr algn="r"/>
            <a:r>
              <a:rPr lang="es-MX" b="1" dirty="0" smtClean="0">
                <a:latin typeface="Arial" pitchFamily="34" charset="0"/>
                <a:cs typeface="Arial" pitchFamily="34" charset="0"/>
              </a:rPr>
              <a:t>Introducción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692696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 smtClean="0"/>
              <a:t>Actividades previas al arranque de obra</a:t>
            </a:r>
            <a:endParaRPr lang="es-ES" sz="2000" b="1" u="sng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39552" y="1268760"/>
            <a:ext cx="8280920" cy="4247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3</a:t>
            </a:r>
            <a:r>
              <a:rPr lang="es-ES" b="1" dirty="0" smtClean="0"/>
              <a:t>. Trámites legales</a:t>
            </a:r>
            <a:endParaRPr lang="en-US" b="1" dirty="0" smtClean="0"/>
          </a:p>
          <a:p>
            <a:r>
              <a:rPr lang="es-ES" dirty="0" smtClean="0"/>
              <a:t>    </a:t>
            </a:r>
          </a:p>
          <a:p>
            <a:pPr marL="342900" indent="12700"/>
            <a:r>
              <a:rPr lang="es-ES" dirty="0" smtClean="0"/>
              <a:t>1. Alineamiento </a:t>
            </a:r>
            <a:r>
              <a:rPr lang="es-ES" dirty="0" smtClean="0"/>
              <a:t>y número oficial </a:t>
            </a:r>
            <a:endParaRPr lang="en-US" b="1" dirty="0" smtClean="0"/>
          </a:p>
          <a:p>
            <a:pPr marL="342900" indent="12700"/>
            <a:r>
              <a:rPr lang="es-ES" dirty="0" smtClean="0"/>
              <a:t>2</a:t>
            </a:r>
            <a:r>
              <a:rPr lang="es-ES" dirty="0" smtClean="0"/>
              <a:t>. Toma de agua instalada.</a:t>
            </a:r>
            <a:endParaRPr lang="en-US" b="1" dirty="0" smtClean="0"/>
          </a:p>
          <a:p>
            <a:pPr marL="342900" indent="12700"/>
            <a:r>
              <a:rPr lang="es-ES" dirty="0" smtClean="0"/>
              <a:t>3</a:t>
            </a:r>
            <a:r>
              <a:rPr lang="es-ES" dirty="0" smtClean="0"/>
              <a:t>. Licencia de obra nueva.</a:t>
            </a:r>
            <a:endParaRPr lang="en-US" b="1" dirty="0" smtClean="0"/>
          </a:p>
          <a:p>
            <a:pPr marL="342900" indent="12700"/>
            <a:r>
              <a:rPr lang="es-ES" dirty="0" smtClean="0"/>
              <a:t>4</a:t>
            </a:r>
            <a:r>
              <a:rPr lang="es-ES" dirty="0" smtClean="0"/>
              <a:t>. Tramite para conexión de </a:t>
            </a:r>
            <a:r>
              <a:rPr lang="es-ES" dirty="0" smtClean="0"/>
              <a:t>albañal</a:t>
            </a:r>
            <a:endParaRPr lang="en-US" b="1" dirty="0" smtClean="0"/>
          </a:p>
          <a:p>
            <a:pPr marL="342900" indent="12700"/>
            <a:r>
              <a:rPr lang="es-ES" dirty="0" smtClean="0"/>
              <a:t>5</a:t>
            </a:r>
            <a:r>
              <a:rPr lang="es-ES" dirty="0" smtClean="0"/>
              <a:t>. Licencia de </a:t>
            </a:r>
            <a:r>
              <a:rPr lang="es-ES" dirty="0" smtClean="0"/>
              <a:t>salubridad</a:t>
            </a:r>
            <a:endParaRPr lang="en-US" b="1" dirty="0" smtClean="0"/>
          </a:p>
          <a:p>
            <a:pPr marL="342900" indent="12700"/>
            <a:r>
              <a:rPr lang="es-ES" dirty="0" smtClean="0"/>
              <a:t>6</a:t>
            </a:r>
            <a:r>
              <a:rPr lang="es-ES" dirty="0" smtClean="0"/>
              <a:t>. Aviso de término y ocupación de la obra.</a:t>
            </a:r>
            <a:endParaRPr lang="en-US" b="1" dirty="0" smtClean="0"/>
          </a:p>
          <a:p>
            <a:pPr marL="450850" indent="-273050"/>
            <a:endParaRPr lang="en-US" b="1" dirty="0" smtClean="0"/>
          </a:p>
          <a:p>
            <a:r>
              <a:rPr lang="es-ES" dirty="0" smtClean="0"/>
              <a:t> </a:t>
            </a:r>
            <a:r>
              <a:rPr lang="en-US" b="1" dirty="0" smtClean="0"/>
              <a:t>4</a:t>
            </a:r>
            <a:r>
              <a:rPr lang="en-US" b="1" dirty="0" smtClean="0"/>
              <a:t>. </a:t>
            </a:r>
            <a:r>
              <a:rPr lang="es-ES" b="1" dirty="0" smtClean="0"/>
              <a:t>Servicios provisionales para inicio de los trabajos</a:t>
            </a:r>
            <a:endParaRPr lang="en-US" b="1" dirty="0" smtClean="0"/>
          </a:p>
          <a:p>
            <a:endParaRPr lang="es-ES" dirty="0" smtClean="0"/>
          </a:p>
          <a:p>
            <a:pPr indent="355600"/>
            <a:r>
              <a:rPr lang="es-ES" dirty="0" smtClean="0"/>
              <a:t>1</a:t>
            </a:r>
            <a:r>
              <a:rPr lang="es-ES" dirty="0" smtClean="0"/>
              <a:t>. Instalación de bodega.</a:t>
            </a:r>
            <a:endParaRPr lang="en-US" b="1" dirty="0" smtClean="0"/>
          </a:p>
          <a:p>
            <a:pPr indent="355600"/>
            <a:r>
              <a:rPr lang="es-ES" dirty="0" smtClean="0"/>
              <a:t>2</a:t>
            </a:r>
            <a:r>
              <a:rPr lang="es-ES" dirty="0" smtClean="0"/>
              <a:t>. Control de herramientas y materiales.</a:t>
            </a:r>
            <a:endParaRPr lang="en-US" b="1" dirty="0" smtClean="0"/>
          </a:p>
          <a:p>
            <a:pPr indent="355600"/>
            <a:r>
              <a:rPr lang="es-ES" dirty="0" smtClean="0"/>
              <a:t>3</a:t>
            </a:r>
            <a:r>
              <a:rPr lang="es-ES" dirty="0" smtClean="0"/>
              <a:t>. Bardas o elementos de </a:t>
            </a:r>
            <a:r>
              <a:rPr lang="es-ES" dirty="0" smtClean="0"/>
              <a:t>protección </a:t>
            </a:r>
            <a:r>
              <a:rPr lang="es-ES" dirty="0" smtClean="0"/>
              <a:t>(Colindancia, obra y a transeúntes).</a:t>
            </a:r>
            <a:endParaRPr lang="en-US" b="1" dirty="0" smtClean="0"/>
          </a:p>
          <a:p>
            <a:pPr indent="355600"/>
            <a:r>
              <a:rPr lang="es-ES" dirty="0" smtClean="0"/>
              <a:t>4</a:t>
            </a:r>
            <a:r>
              <a:rPr lang="es-ES" dirty="0" smtClean="0"/>
              <a:t>. Demoliciones (en caso requerido).</a:t>
            </a:r>
            <a:endParaRPr lang="en-US" b="1" dirty="0"/>
          </a:p>
        </p:txBody>
      </p:sp>
      <p:pic>
        <p:nvPicPr>
          <p:cNvPr id="19458" name="Picture 2" descr="http://t0.gstatic.com/images?q=tbn:ANd9GcQL7trF-xn_n7g66XnMuT_xM55nufSLRe4axmTOPBxKIiD3Xvuf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348880"/>
            <a:ext cx="864096" cy="864096"/>
          </a:xfrm>
          <a:prstGeom prst="rect">
            <a:avLst/>
          </a:prstGeom>
          <a:noFill/>
        </p:spPr>
      </p:pic>
      <p:pic>
        <p:nvPicPr>
          <p:cNvPr id="19460" name="Picture 4" descr="http://t3.gstatic.com/images?q=tbn:ANd9GcSgcR_WYmOsd-44TJoShKWQKJumY0_5THJys2RAMLVcIXsEWMy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492896"/>
            <a:ext cx="1800200" cy="657047"/>
          </a:xfrm>
          <a:prstGeom prst="rect">
            <a:avLst/>
          </a:prstGeom>
          <a:noFill/>
        </p:spPr>
      </p:pic>
      <p:pic>
        <p:nvPicPr>
          <p:cNvPr id="19462" name="Picture 6" descr="http://t3.gstatic.com/images?q=tbn:ANd9GcTu4i4QxrxvPfXYK0DySHQwao5uMByT1m2AMgGNJRkbdUmA1Pd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2492896"/>
            <a:ext cx="1132446" cy="504056"/>
          </a:xfrm>
          <a:prstGeom prst="rect">
            <a:avLst/>
          </a:prstGeom>
          <a:noFill/>
        </p:spPr>
      </p:pic>
      <p:sp>
        <p:nvSpPr>
          <p:cNvPr id="19464" name="AutoShape 8" descr="data:image/jpeg;base64,/9j/4AAQSkZJRgABAQAAAQABAAD/2wCEAAkGBhQSEBURExQWFRQVGBsZGBgYGCAcHxwgHB8cHyAZIBgXHCcgGR4lGhwcHzAgJCkpLCwsGx89NTAqNSYrLCkBCQoKDgwOGg8PGi0kHSUqMCkyKjEuLCwwNSo0Lyw0NSopMDAqLCwvLCwqLS8sLCwtLywsNCwsLCwsLS4sLCwsLf/AABEIAGkAxwMBIgACEQEDEQH/xAAbAAACAwEBAQAAAAAAAAAAAAAABgQFBwMCAf/EAEAQAAIBAgUBBgQEAwYEBwAAAAECEQADBAUSITEGEyJBUWGBBzJxkRShseFCUsEVNWJystEjg8LxFiQzkqKz8P/EABoBAAIDAQEAAAAAAAAAAAAAAAABAgMEBQb/xAAtEQABBAEDAwQBAgcAAAAAAAABAAIDESEEEjETQVEFImFxoeHwFCMkMoGRsf/aAAwDAQACEQMRAD8A3GiiihCKKpc36xwmFuC1evKrneIJgHxOkHT70sfE3qy/Yt2RhiFt3e92ymZiDpHgARBnxEjzqJcAtcGjlme1oFbuCcBaDSln3xMwuFvmwwuOy/OUAIX03Ik+grK8o6nvYfF2sTca4VLayupoZWkHSCY849RTLnXRCY6+2LwuKs9leOtg5goTzt+cGIqG8kYXWb6ZFBJ/UO9pHI8+DytVwOOS9bW7bbUjgMp8wa71jHWWf27WHsZdhLpcWN3uoxEnfugqd9ySY245r10X13fsXrWFdWuIWKMu7XNTN80sf4eNPkD40+oLpUH0iQxmVh80Dg15Wy0VybEqGCFlDHhSRJ+g5NdasXGpFLd3rqyrFSlyVJHA8NvOmSssXAm7evAcr2jgeek8fasmpkeytndZp3ubW1aYmOQ2u2nuadU+kTUPJs/TE69AYaI+YRMz6+lL3TuZa8Dfsk720Yj/ACkH9DP3FR+kcf2NnE3YnSEMefI/WkNRZb4INpCay3wQnyiqrIM4N+wbrALDMIHp9ah5J1V23bM6hEtgNMyY35+3hV/VZjPKt6jcfKYaKT16sxN4scPYBRfOSfeCBPoK7WOsWexcYWx2tqCykmCswSPEEeINQGpjKiJ2JqoqsyHOhiLPaRpKkhhPBG8/SN6rMD1h2j3WKBbNpSS0ksd4AjiT5VMzMABvlS6jcfKZqKT7fU+LvS9iwCgP19pkSfpVp051KMTKMui4u5HgR5idxB8Ki2djjQSbK1xpXlFFFXq1FFFFCEV5uXAoLMQABJJMAAeJJ4r1SF8Tu0vIMNbcpEMw/hcH+EnkQRPkfHwqqWVsTdzitOlg68gZdfKW+sugcXexr3rKi9bvEMrBhtIGxk8DwInauPXt5bGDwmW6xcu2BquEb6TBhf8A5HbyA86h5dkGbBAlnthbPGi8Av8Aq7tNnRvwtNq4MRjCHcHUtsGQD/MzH5jO8cT51Ae7Le69M+ZkAaZZGuDOAOSarOTSs8u6CtXssw9jEKRcRJDDZkLEsRJ+u4O21Kt74Rg3CiYu2SCAQU7wnfcA+VarmKMbZCXOzP8ANAMexrNMtzFkxK3i5kuNbb7gneY5EeFVzyCMgUvNH1jUwO9pwST2Iz4V/wBM/C2xhnF24xv3F3WRCqfMLvJ9SfakfpQCxnum9sRduqCf5m1aT7z+dbYDSF8Q/h8cUfxOHjtgIZZjWBwQfBhx67cRWhza4XR0euMj3s1DsPFX4/RZ51RlmKGYXQ6XGutcJQgE6hPdKkeERxxFbvla3BYtC6ZuBF1n/FAn86x5evczwy9jcBldgbto6h77avqZpi+HPU+MuXmTEy1u53ld9iG/lURupHhtFVh7WnJ5Wz1GCeWAEhtMHY8/WPwtJpC6V/vB/wDmf6qfaWcnu4VMW9u0HN1i0sdwI3IHv6Upm29hvuvIyi3NPylzMbZwmKuqB3XVgB/hcGPsf0r7lA/8li/pb/U065v09axJVrmqVBAKmNj4HavOX9N2rK3EXUy3BDBjO2/p61n/AIVwea4z+Qqeg4Oxxn8qo6WxqW8BcZmACs8+4ED3qgya2ThsWBzoQ+wYk/lTTh+h7CvqJdgOFYiPfaSK+dlhcvYks83B8p72w9ANhvFBifTd9AAEI6bqG7AGFQ9OWcS9sixeRAG3U87xvwdj/SrbJOmLqXmuXWR1dWDwedXtFfLHS2GxK9tZa4isTsNh6wGEgVd5PkaYYEIznVzqMj2A2FSihOLGB3vH+lKOI4v/AKka3jGwhxOH3lhpH9D7oTU85UUypmjvOyu3+UHb8t/emPM+lrN+52j6tUAHSYmParXsV06IGmIjwjiPtTZpjkHiiB/lDYDkHjgKg6KxSfhANQBQtqk8bkyfSPGqbpg68xuOny/8Q+xO33q2v9B2C0qzqPIEEe0iat8qya3h1K2xzyTuT9TTbFIdodw1MRvO0Hsp1FFFbVqRRRRQheXcAEkwAJJpZxF/C4u5p7y3DsrxExwOd/oaYsZhu0tsh21AifrStgemHtXRcuuipbOqZ5j68Vz9Z1CWtDQW97/ePtb9J0wHOLiHdv33+lz6dvNYxRsNwxKnykbgj6inOkrL7nb5h2ijbUW9gIH9Kdaj6cf5bgOA419KXqA97SeSBf2lLrzAsUW9rOlSAU8BP8Q8z4b0k1qHUeMFvDOzIHGwKkxM7c/7VmeIZS0oCq+TGT94FVaxoD7C85qWgOtNOQ9ZratC3dUwghSonYecnmnS28gEcET96zfIumXxPekIgMEkbn6DxrRrFrSoWSYESeT9a16R0hb7uOy06cvI93CXOrc2KxYQkEiWI5g8L71yynIhZdLt64qNMhCRPuSf0qPm7BcwDP8ALqQ+21c+o8vunEM2lmDRpIE7RxtXLlfcj5XDcWuoDx8r08bajbE07Q5tk+fhPFIHT395N/mu/wBac8nsMli2r/MF3/29htSTkl5UzFmYhRqubkwPHxNdKZ19Nxxlea1IDXtF91oF26FUsTAAkn0FKY6vv3Wb8PY1KviZJ/IgCfLerXPcWlzC3lturNoJhWBMDnYelKvTVvEsjDD3UQAyVPPHPynanNK7eGt4+FGV53Bo/CZun+pxiNSOuh0EkTsR4nfiPEGqLMszGLunssKL2gQGYtxPMKQAJ8zNdbHTWIV7t52Ri1u4DpO5LKfCPOvfw9vLF1ZGolTHpEfkf1qvc9+2N+LtV251McpfTvUQ1jCvaFlhsoHG28QdwfHxmuP/AI2YXHtGzqYEqgUk6mBjfbYRvUHMHD5qmjeHQGP8I3+wr102oOZXduDcI/8AdSEj7DAe9WkHuw0HvSsMB1Zd/ECxiLQQsQNpkE8SCTIPmKaaRuoP7ztfW1/qp5rTA5xLmk3RV8RJsE8FFFFFaVeiiiihCKKKKEIrPuvcyW1f777FRpUGTt46Z2+pitBpf6n6LsY3SzyjqR31iSvipnkeXlWfUQCdm0qQnlgt0IG75Sl0/wDEPCWNjbugt8zwD7AAzFaFluaWsRbFyy4dT4j9COQfQ1mD4jJmufhuyuKJ0i+GPPGqS3HqRHpUPDXLmT5loLFrRjV5Oh4aP5l3+x8DRGBG0NbwuT/Hyl++ZwcCaJHb9FrGd4EXbDoQT3SQBzI3H51l+FaLik8BhO0+O/d8fpWug0u5BkSWLr3GuIztMKI2BM+O81VqIDI9pC1TRb3AhMFmNI0/LAiBG308K+YjErbUu7KqjksYA9zXp3ABJMAbk1juPxl/Ocb2Vs6bKyVB+VVG3aMPFj/UCtZNJ6ifpAAC3HgJl6n6pwN6Cl8dou3ytDDy1afseKm9HZ29x1thw9uDHjEeE/0NK1jo3Lrj/h7eOY3+AY7pPkNoP0DU3dC9EnAhnuXNVx9iFJ0AA7bHk+p4rEdNcwlaaPf5Vmm9Q1Dm9KRjS3OQeD+U20mX8qwD4o2PxH/HYkm2HBM7sRGnbbeDTnWD9DsT1BJ8bt//AK61vY1/9wUJiAWgi7K069k2DwJXEXb5thTsXYAExxESdvAV6PSWHvgX7LsqONQ0HukHxE8D0pJ+O7HXhR4abv6pTRg+rrWX5Vgrl5XKvbRRoAO+md5I8Kh0Y6qlXbNxYRgJiyXIFw06XdtXOo7fUAcGoWP6Ks3HLqWtkmSF49geKpcz+MODtWrbpruNcGrQIBUSR3iTCnbjc1bdI9e4fMNS29SXEElHG8eYIJBE1IxRkbawrLid7MLhkd3AWMT+HS+j4oyuktLCBJUACAYG/jtVzgOn7Vm695dRd53J4kyQAKzPo+/gEzo27Fq+9wtdAu3LgKg94swQKDvBEk+NM3VXxZw+DvGwqNeuLs+kgKp8tR5PoBtQ2NoAxwosewNs1gqT1nmmEwN23isQLj3GMIiwfk/ijbiRyfEUyZPma4ixbvoCFuqGAPMHzisU+JXWVnMbOFe1Kshuh0blZ0QZGxBg7+hrRcj6js4LJsLevtpXskAAEsxj5VHiak0AE0hkoL3VxynKistb472tUDC3NPnrWftEfnTz0x1XYx9rtLDHbZkbZlPqPXwI2NStWtlY80CrmiiimrUUUUUIRXxlkQeDX2ihCy5vg+/b7Xl7CeYOvT5RxMbTNU/xOxmvHdmFKi0ioJETyZE8jeJ9K2mqnPumrOLWLijWFKq4HeXVzE7ffiqyzGFzZtC3plsWLN/ostx3UGKzK8uFw5ZbYACqDpkKILuw+8cD1PPc/DB5KpirDXxv2YMH6TM/lTxkPQqYJbxs3GNy4mlWaO6YMRA8yD7CsxyrpjGfjEUWriXFcEuQYWDuxfgj3396iR5WKSFzaMrS5xPnj6UzB9XYnDJfwWILkFHtw27W2KkAgnlfTyMj1l/DB1ZsVhp0vfskI301A/bUD7U4dVfDpMbf7ftTbOkKQFBmJ35HhA9qt+nulLGDB7Je83zMdz9B5Cd4phptXx6SYSjcfaLr6Wa5J8OMYMUgdNCI6sbmoEQpB7sGSTG223jWx0UVMNpb9PpmQAhvdFYN0L/f/wDzb/8A11vNYdnXTuNy7NGxeHstdXtGuIyqXBDzKsF3B3I/MUylqAfa7wVY/Hf/ANTC/wCW5+qV568/uDL/AK2//ralvq3BZli2GMxGHuAP3EVUPdA3jRuwG5MnkzTV1lgrtzIsAiWrjOCkqEYsIRhusSN6SzElxea7Kz+EfSuHOA/EXLa3HvFgdagwqkrpE8TEnzn0pQ+FXdznSNhF0R6DgfkK1H4bZVcw+W2rV5Sj99ip5GpiRPkYPFIHww6cxAzNsQ1p0tJ2oLOpWSxIAE8+dNWFldOgqbod4zwHyfEH7Lcrp8KMKuIzTXeAchHud7fvEjeDz8xqw6B6cxH9sm81m4ltHvMWZSo72oCCeZmuOP6Zx2U484nC2mu2pbQVUsCrfwOF3BHE+gNJUtaQA4jAJUn415Das3bN+2oVrwYOAIBK6YaB4wYP0FL3W2KY4fLrc91cGjAerFgT9lAqd1gMzzBbeJvYZ1QEpbtojSCRJbSe9vAGowNqZ+pPhxexGW4Moo/E4eyEa2TGoRJWeNQPtuaE3NLy8tCeMs6ew/4FLHZIbZtAEaRvKiST5k7zWT/By+UzRrYMq1twfXSQQf8A951Ks9VZxbw34IYW5qC6Bc7J9YERz8pIG2qmX4V9A3MJqxOIGm666VTkqvJJI8TA28I9dmrr6j27RwtFoooprciiiihCKKKKEIooooQiiiihCKKKKEIooooQiuZLeQ+/7V0qqTGsW1G4qr2pQKV5gwd+dRPHhxQkrGW8h9/2o1N5D7/tVdiM57rlVI7twoxgglJnYbjf7xXpM0JhSGRg1ueDIfjx24I9IpItT9TeQ+/7Uam8h9/2quHUCwx0khQSII3AIU7T3TJ4NdMRmpSZttIUuQGXYAxzO5jeKEWpupvIff8AaiW8h9/2qI2bDXp0krKqW22LAECOTyN/WjGZt2bEaGIUKzEEbBiRwTJiOKKQpct5D7/tRqbyH3/aorZqBdNsgcEiGB+USQR4bVzfOItC6UgHcAsoJETI359KKQp0t5D7/tRqbyH3/aomaX2Fk3bbaYXVwDP1mvK5iVbQZcBgjPsIZogQOeRv6iikKbqbyH3/AGo1N5D7/tVYM6lg0EWtFxp2JbQRuANx4887V0fOtIOpCrAqIJEd4EgluANiPrRSLVkvrRXy08gGIkcf9tq+U017ooooQiiiihCKKKKEIooooQiiiihCKhPlQLE6mClg5URBYEGeJG4BIBqbRQhQP7HTvAlipDgLOy6/mjad/XivVvKlHJZjKmSf5PlGwiB/U1NooSpQRlC6WTU2hv4ZG287GJ5rtfwKuWJnvIUO/gf61IooTUL+yl16paJVis7EqIDcTwB9hXO/leu6zMSEKoIB50ljB24449asaKEqUAZOurVqb5maJEd/5vCd5mvV3KVYIJYaFKCDypABBkeg3qbRQilHfBBrXZEkrp0z41zfLFNzXLbkMVnYsuwbidtvsKmUUJqvTJEEiWK6XUKTsA/IG0/7V6XK4UjW+poljBJAEAQRER6VOooSpc8PYCIqLwoAHtXyutFCa//Z"/>
          <p:cNvSpPr>
            <a:spLocks noChangeAspect="1" noChangeArrowheads="1"/>
          </p:cNvSpPr>
          <p:nvPr/>
        </p:nvSpPr>
        <p:spPr bwMode="auto">
          <a:xfrm>
            <a:off x="63500" y="-492125"/>
            <a:ext cx="1895475" cy="1000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6" name="AutoShape 10" descr="data:image/jpeg;base64,/9j/4AAQSkZJRgABAQAAAQABAAD/2wCEAAkGBhQSEBURExQWFRQVGBsZGBgYGCAcHxwgHB8cHyAZIBgXHCcgGR4lGhwcHzAgJCkpLCwsGx89NTAqNSYrLCkBCQoKDgwOGg8PGi0kHSUqMCkyKjEuLCwwNSo0Lyw0NSopMDAqLCwvLCwqLS8sLCwtLywsNCwsLCwsLS4sLCwsLf/AABEIAGkAxwMBIgACEQEDEQH/xAAbAAACAwEBAQAAAAAAAAAAAAAABgQFBwMCAf/EAEAQAAIBAgUBBgQEAwYEBwAAAAECEQADBAUSITEGEyJBUWGBBzJxkRShseFCUsEVNWJystEjg8LxFiQzkqKz8P/EABoBAAIDAQEAAAAAAAAAAAAAAAABAgMEBQb/xAAtEQABBAEDAwQBAgcAAAAAAAABAAIDESEEEjETQVEFImFxoeHwFCMkMoGRsf/aAAwDAQACEQMRAD8A3GiiihCKKpc36xwmFuC1evKrneIJgHxOkHT70sfE3qy/Yt2RhiFt3e92ymZiDpHgARBnxEjzqJcAtcGjlme1oFbuCcBaDSln3xMwuFvmwwuOy/OUAIX03Ik+grK8o6nvYfF2sTca4VLayupoZWkHSCY849RTLnXRCY6+2LwuKs9leOtg5goTzt+cGIqG8kYXWb6ZFBJ/UO9pHI8+DytVwOOS9bW7bbUjgMp8wa71jHWWf27WHsZdhLpcWN3uoxEnfugqd9ySY245r10X13fsXrWFdWuIWKMu7XNTN80sf4eNPkD40+oLpUH0iQxmVh80Dg15Wy0VybEqGCFlDHhSRJ+g5NdasXGpFLd3rqyrFSlyVJHA8NvOmSssXAm7evAcr2jgeek8fasmpkeytndZp3ubW1aYmOQ2u2nuadU+kTUPJs/TE69AYaI+YRMz6+lL3TuZa8Dfsk720Yj/ACkH9DP3FR+kcf2NnE3YnSEMefI/WkNRZb4INpCay3wQnyiqrIM4N+wbrALDMIHp9ah5J1V23bM6hEtgNMyY35+3hV/VZjPKt6jcfKYaKT16sxN4scPYBRfOSfeCBPoK7WOsWexcYWx2tqCykmCswSPEEeINQGpjKiJ2JqoqsyHOhiLPaRpKkhhPBG8/SN6rMD1h2j3WKBbNpSS0ksd4AjiT5VMzMABvlS6jcfKZqKT7fU+LvS9iwCgP19pkSfpVp051KMTKMui4u5HgR5idxB8Ki2djjQSbK1xpXlFFFXq1FFFFCEV5uXAoLMQABJJMAAeJJ4r1SF8Tu0vIMNbcpEMw/hcH+EnkQRPkfHwqqWVsTdzitOlg68gZdfKW+sugcXexr3rKi9bvEMrBhtIGxk8DwInauPXt5bGDwmW6xcu2BquEb6TBhf8A5HbyA86h5dkGbBAlnthbPGi8Av8Aq7tNnRvwtNq4MRjCHcHUtsGQD/MzH5jO8cT51Ae7Le69M+ZkAaZZGuDOAOSarOTSs8u6CtXssw9jEKRcRJDDZkLEsRJ+u4O21Kt74Rg3CiYu2SCAQU7wnfcA+VarmKMbZCXOzP8ANAMexrNMtzFkxK3i5kuNbb7gneY5EeFVzyCMgUvNH1jUwO9pwST2Iz4V/wBM/C2xhnF24xv3F3WRCqfMLvJ9SfakfpQCxnum9sRduqCf5m1aT7z+dbYDSF8Q/h8cUfxOHjtgIZZjWBwQfBhx67cRWhza4XR0euMj3s1DsPFX4/RZ51RlmKGYXQ6XGutcJQgE6hPdKkeERxxFbvla3BYtC6ZuBF1n/FAn86x5evczwy9jcBldgbto6h77avqZpi+HPU+MuXmTEy1u53ld9iG/lURupHhtFVh7WnJ5Wz1GCeWAEhtMHY8/WPwtJpC6V/vB/wDmf6qfaWcnu4VMW9u0HN1i0sdwI3IHv6Upm29hvuvIyi3NPylzMbZwmKuqB3XVgB/hcGPsf0r7lA/8li/pb/U065v09axJVrmqVBAKmNj4HavOX9N2rK3EXUy3BDBjO2/p61n/AIVwea4z+Qqeg4Oxxn8qo6WxqW8BcZmACs8+4ED3qgya2ThsWBzoQ+wYk/lTTh+h7CvqJdgOFYiPfaSK+dlhcvYks83B8p72w9ANhvFBifTd9AAEI6bqG7AGFQ9OWcS9sixeRAG3U87xvwdj/SrbJOmLqXmuXWR1dWDwedXtFfLHS2GxK9tZa4isTsNh6wGEgVd5PkaYYEIznVzqMj2A2FSihOLGB3vH+lKOI4v/AKka3jGwhxOH3lhpH9D7oTU85UUypmjvOyu3+UHb8t/emPM+lrN+52j6tUAHSYmParXsV06IGmIjwjiPtTZpjkHiiB/lDYDkHjgKg6KxSfhANQBQtqk8bkyfSPGqbpg68xuOny/8Q+xO33q2v9B2C0qzqPIEEe0iat8qya3h1K2xzyTuT9TTbFIdodw1MRvO0Hsp1FFFbVqRRRRQheXcAEkwAJJpZxF/C4u5p7y3DsrxExwOd/oaYsZhu0tsh21AifrStgemHtXRcuuipbOqZ5j68Vz9Z1CWtDQW97/ePtb9J0wHOLiHdv33+lz6dvNYxRsNwxKnykbgj6inOkrL7nb5h2ijbUW9gIH9Kdaj6cf5bgOA419KXqA97SeSBf2lLrzAsUW9rOlSAU8BP8Q8z4b0k1qHUeMFvDOzIHGwKkxM7c/7VmeIZS0oCq+TGT94FVaxoD7C85qWgOtNOQ9ZratC3dUwghSonYecnmnS28gEcET96zfIumXxPekIgMEkbn6DxrRrFrSoWSYESeT9a16R0hb7uOy06cvI93CXOrc2KxYQkEiWI5g8L71yynIhZdLt64qNMhCRPuSf0qPm7BcwDP8ALqQ+21c+o8vunEM2lmDRpIE7RxtXLlfcj5XDcWuoDx8r08bajbE07Q5tk+fhPFIHT395N/mu/wBac8nsMli2r/MF3/29htSTkl5UzFmYhRqubkwPHxNdKZ19Nxxlea1IDXtF91oF26FUsTAAkn0FKY6vv3Wb8PY1KviZJ/IgCfLerXPcWlzC3lturNoJhWBMDnYelKvTVvEsjDD3UQAyVPPHPynanNK7eGt4+FGV53Bo/CZun+pxiNSOuh0EkTsR4nfiPEGqLMszGLunssKL2gQGYtxPMKQAJ8zNdbHTWIV7t52Ri1u4DpO5LKfCPOvfw9vLF1ZGolTHpEfkf1qvc9+2N+LtV251McpfTvUQ1jCvaFlhsoHG28QdwfHxmuP/AI2YXHtGzqYEqgUk6mBjfbYRvUHMHD5qmjeHQGP8I3+wr102oOZXduDcI/8AdSEj7DAe9WkHuw0HvSsMB1Zd/ECxiLQQsQNpkE8SCTIPmKaaRuoP7ztfW1/qp5rTA5xLmk3RV8RJsE8FFFFFaVeiiiihCKKKKEIrPuvcyW1f777FRpUGTt46Z2+pitBpf6n6LsY3SzyjqR31iSvipnkeXlWfUQCdm0qQnlgt0IG75Sl0/wDEPCWNjbugt8zwD7AAzFaFluaWsRbFyy4dT4j9COQfQ1mD4jJmufhuyuKJ0i+GPPGqS3HqRHpUPDXLmT5loLFrRjV5Oh4aP5l3+x8DRGBG0NbwuT/Hyl++ZwcCaJHb9FrGd4EXbDoQT3SQBzI3H51l+FaLik8BhO0+O/d8fpWug0u5BkSWLr3GuIztMKI2BM+O81VqIDI9pC1TRb3AhMFmNI0/LAiBG308K+YjErbUu7KqjksYA9zXp3ABJMAbk1juPxl/Ocb2Vs6bKyVB+VVG3aMPFj/UCtZNJ6ifpAAC3HgJl6n6pwN6Cl8dou3ytDDy1afseKm9HZ29x1thw9uDHjEeE/0NK1jo3Lrj/h7eOY3+AY7pPkNoP0DU3dC9EnAhnuXNVx9iFJ0AA7bHk+p4rEdNcwlaaPf5Vmm9Q1Dm9KRjS3OQeD+U20mX8qwD4o2PxH/HYkm2HBM7sRGnbbeDTnWD9DsT1BJ8bt//AK61vY1/9wUJiAWgi7K069k2DwJXEXb5thTsXYAExxESdvAV6PSWHvgX7LsqONQ0HukHxE8D0pJ+O7HXhR4abv6pTRg+rrWX5Vgrl5XKvbRRoAO+md5I8Kh0Y6qlXbNxYRgJiyXIFw06XdtXOo7fUAcGoWP6Ks3HLqWtkmSF49geKpcz+MODtWrbpruNcGrQIBUSR3iTCnbjc1bdI9e4fMNS29SXEElHG8eYIJBE1IxRkbawrLid7MLhkd3AWMT+HS+j4oyuktLCBJUACAYG/jtVzgOn7Vm695dRd53J4kyQAKzPo+/gEzo27Fq+9wtdAu3LgKg94swQKDvBEk+NM3VXxZw+DvGwqNeuLs+kgKp8tR5PoBtQ2NoAxwosewNs1gqT1nmmEwN23isQLj3GMIiwfk/ijbiRyfEUyZPma4ixbvoCFuqGAPMHzisU+JXWVnMbOFe1Kshuh0blZ0QZGxBg7+hrRcj6js4LJsLevtpXskAAEsxj5VHiak0AE0hkoL3VxynKistb472tUDC3NPnrWftEfnTz0x1XYx9rtLDHbZkbZlPqPXwI2NStWtlY80CrmiiimrUUUUUIRXxlkQeDX2ihCy5vg+/b7Xl7CeYOvT5RxMbTNU/xOxmvHdmFKi0ioJETyZE8jeJ9K2mqnPumrOLWLijWFKq4HeXVzE7ffiqyzGFzZtC3plsWLN/ostx3UGKzK8uFw5ZbYACqDpkKILuw+8cD1PPc/DB5KpirDXxv2YMH6TM/lTxkPQqYJbxs3GNy4mlWaO6YMRA8yD7CsxyrpjGfjEUWriXFcEuQYWDuxfgj3396iR5WKSFzaMrS5xPnj6UzB9XYnDJfwWILkFHtw27W2KkAgnlfTyMj1l/DB1ZsVhp0vfskI301A/bUD7U4dVfDpMbf7ftTbOkKQFBmJ35HhA9qt+nulLGDB7Je83zMdz9B5Cd4phptXx6SYSjcfaLr6Wa5J8OMYMUgdNCI6sbmoEQpB7sGSTG223jWx0UVMNpb9PpmQAhvdFYN0L/f/wDzb/8A11vNYdnXTuNy7NGxeHstdXtGuIyqXBDzKsF3B3I/MUylqAfa7wVY/Hf/ANTC/wCW5+qV568/uDL/AK2//ralvq3BZli2GMxGHuAP3EVUPdA3jRuwG5MnkzTV1lgrtzIsAiWrjOCkqEYsIRhusSN6SzElxea7Kz+EfSuHOA/EXLa3HvFgdagwqkrpE8TEnzn0pQ+FXdznSNhF0R6DgfkK1H4bZVcw+W2rV5Sj99ip5GpiRPkYPFIHww6cxAzNsQ1p0tJ2oLOpWSxIAE8+dNWFldOgqbod4zwHyfEH7Lcrp8KMKuIzTXeAchHud7fvEjeDz8xqw6B6cxH9sm81m4ltHvMWZSo72oCCeZmuOP6Zx2U484nC2mu2pbQVUsCrfwOF3BHE+gNJUtaQA4jAJUn415Das3bN+2oVrwYOAIBK6YaB4wYP0FL3W2KY4fLrc91cGjAerFgT9lAqd1gMzzBbeJvYZ1QEpbtojSCRJbSe9vAGowNqZ+pPhxexGW4Moo/E4eyEa2TGoRJWeNQPtuaE3NLy8tCeMs6ew/4FLHZIbZtAEaRvKiST5k7zWT/By+UzRrYMq1twfXSQQf8A951Ks9VZxbw34IYW5qC6Bc7J9YERz8pIG2qmX4V9A3MJqxOIGm666VTkqvJJI8TA28I9dmrr6j27RwtFoooprciiiihCKKKKEIooooQiiiihCKKKKEIooooQiuZLeQ+/7V0qqTGsW1G4qr2pQKV5gwd+dRPHhxQkrGW8h9/2o1N5D7/tVdiM57rlVI7twoxgglJnYbjf7xXpM0JhSGRg1ueDIfjx24I9IpItT9TeQ+/7Uam8h9/2quHUCwx0khQSII3AIU7T3TJ4NdMRmpSZttIUuQGXYAxzO5jeKEWpupvIff8AaiW8h9/2qI2bDXp0krKqW22LAECOTyN/WjGZt2bEaGIUKzEEbBiRwTJiOKKQpct5D7/tRqbyH3/aorZqBdNsgcEiGB+USQR4bVzfOItC6UgHcAsoJETI359KKQp0t5D7/tRqbyH3/aomaX2Fk3bbaYXVwDP1mvK5iVbQZcBgjPsIZogQOeRv6iikKbqbyH3/AGo1N5D7/tVYM6lg0EWtFxp2JbQRuANx4887V0fOtIOpCrAqIJEd4EgluANiPrRSLVkvrRXy08gGIkcf9tq+U017ooooQiiiihCKKKKEIooooQiiiihCKhPlQLE6mClg5URBYEGeJG4BIBqbRQhQP7HTvAlipDgLOy6/mjad/XivVvKlHJZjKmSf5PlGwiB/U1NooSpQRlC6WTU2hv4ZG287GJ5rtfwKuWJnvIUO/gf61IooTUL+yl16paJVis7EqIDcTwB9hXO/leu6zMSEKoIB50ljB24449asaKEqUAZOurVqb5maJEd/5vCd5mvV3KVYIJYaFKCDypABBkeg3qbRQilHfBBrXZEkrp0z41zfLFNzXLbkMVnYsuwbidtvsKmUUJqvTJEEiWK6XUKTsA/IG0/7V6XK4UjW+poljBJAEAQRER6VOooSpc8PYCIqLwoAHtXyutFCa//Z"/>
          <p:cNvSpPr>
            <a:spLocks noChangeAspect="1" noChangeArrowheads="1"/>
          </p:cNvSpPr>
          <p:nvPr/>
        </p:nvSpPr>
        <p:spPr bwMode="auto">
          <a:xfrm>
            <a:off x="63500" y="-492125"/>
            <a:ext cx="1895475" cy="1000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8" name="Picture 12" descr="http://images2.wikia.nocookie.net/__cb20120410021523/logopedia/images/5/54/Logo_nuevoleon_unido_201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417114"/>
            <a:ext cx="1728192" cy="916151"/>
          </a:xfrm>
          <a:prstGeom prst="rect">
            <a:avLst/>
          </a:prstGeom>
          <a:noFill/>
        </p:spPr>
      </p:pic>
      <p:pic>
        <p:nvPicPr>
          <p:cNvPr id="19470" name="Picture 14" descr="Monterrey | Orgullo de Mexico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25" y="1412776"/>
            <a:ext cx="2777080" cy="792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Procedimientos Constructivos</a:t>
            </a:r>
          </a:p>
          <a:p>
            <a:pPr algn="r"/>
            <a:r>
              <a:rPr lang="es-MX" b="1" dirty="0" smtClean="0">
                <a:latin typeface="Arial" pitchFamily="34" charset="0"/>
                <a:cs typeface="Arial" pitchFamily="34" charset="0"/>
              </a:rPr>
              <a:t>Introducción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692696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 smtClean="0"/>
              <a:t>Actividades previas al arranque de obra</a:t>
            </a:r>
            <a:endParaRPr lang="es-ES" sz="2000" b="1" u="sng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39552" y="1484784"/>
            <a:ext cx="8280920" cy="4247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5. Programación y organización de obras</a:t>
            </a:r>
            <a:endParaRPr lang="en-US" b="1" dirty="0" smtClean="0"/>
          </a:p>
          <a:p>
            <a:r>
              <a:rPr lang="es-ES" dirty="0" smtClean="0"/>
              <a:t>    </a:t>
            </a:r>
            <a:endParaRPr lang="en-US" b="1" dirty="0" smtClean="0"/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El </a:t>
            </a:r>
            <a:r>
              <a:rPr lang="es-ES" dirty="0" smtClean="0"/>
              <a:t>arquitecto responsable de la ejecución de la obra será el encargado de elaborar los </a:t>
            </a:r>
            <a:r>
              <a:rPr lang="es-ES" u="sng" dirty="0" smtClean="0"/>
              <a:t>programas de obra por edificio y frente de ataque </a:t>
            </a:r>
            <a:r>
              <a:rPr lang="es-ES" dirty="0" smtClean="0"/>
              <a:t>dentro de los plazos establecidos por el </a:t>
            </a:r>
            <a:r>
              <a:rPr lang="es-ES" dirty="0" smtClean="0"/>
              <a:t>contrato </a:t>
            </a:r>
          </a:p>
          <a:p>
            <a:pPr marL="342900" indent="-342900"/>
            <a:r>
              <a:rPr lang="es-ES" dirty="0" smtClean="0"/>
              <a:t>	</a:t>
            </a:r>
            <a:r>
              <a:rPr lang="es-ES" dirty="0" smtClean="0"/>
              <a:t>Detalla el </a:t>
            </a:r>
            <a:r>
              <a:rPr lang="es-ES" dirty="0" smtClean="0"/>
              <a:t>nivel </a:t>
            </a:r>
            <a:r>
              <a:rPr lang="es-ES" dirty="0" smtClean="0"/>
              <a:t>de cada concepto y la </a:t>
            </a:r>
            <a:r>
              <a:rPr lang="es-ES" u="sng" dirty="0" smtClean="0"/>
              <a:t>secuencia lógica de los trabajos</a:t>
            </a:r>
            <a:r>
              <a:rPr lang="es-ES" dirty="0" smtClean="0"/>
              <a:t>, considerando únicamente los días de trabajo.</a:t>
            </a:r>
            <a:endParaRPr lang="en-US" b="1" dirty="0" smtClean="0"/>
          </a:p>
          <a:p>
            <a:pPr marL="342900" indent="-342900">
              <a:buFont typeface="+mj-lt"/>
              <a:buAutoNum type="arabicPeriod"/>
            </a:pPr>
            <a:endParaRPr lang="es-ES" dirty="0" smtClean="0"/>
          </a:p>
          <a:p>
            <a:pPr marL="342900" indent="-342900"/>
            <a:r>
              <a:rPr lang="es-ES" dirty="0" smtClean="0"/>
              <a:t>2.    Los </a:t>
            </a:r>
            <a:r>
              <a:rPr lang="es-ES" dirty="0" smtClean="0"/>
              <a:t>programas de trabajo </a:t>
            </a:r>
            <a:r>
              <a:rPr lang="es-ES" dirty="0" smtClean="0"/>
              <a:t>incluyen los recursos </a:t>
            </a:r>
            <a:r>
              <a:rPr lang="es-ES" dirty="0" smtClean="0"/>
              <a:t>de </a:t>
            </a:r>
            <a:r>
              <a:rPr lang="es-ES" u="sng" dirty="0" smtClean="0"/>
              <a:t>mano de obra, volúmenes de obra y tiempo de suministro de los materiales</a:t>
            </a:r>
            <a:r>
              <a:rPr lang="es-ES" dirty="0" smtClean="0"/>
              <a:t>. Estos documentos siempre deberán aparecer firmados por el arquitecto y el </a:t>
            </a:r>
            <a:r>
              <a:rPr lang="es-ES" dirty="0" smtClean="0"/>
              <a:t>contratista.</a:t>
            </a:r>
            <a:endParaRPr lang="en-US" b="1" dirty="0" smtClean="0"/>
          </a:p>
          <a:p>
            <a:pPr marL="342900" indent="-342900"/>
            <a:endParaRPr lang="en-US" b="1" dirty="0" smtClean="0"/>
          </a:p>
          <a:p>
            <a:pPr marL="342900" indent="-342900"/>
            <a:r>
              <a:rPr lang="es-ES" dirty="0" smtClean="0"/>
              <a:t>3.    Los </a:t>
            </a:r>
            <a:r>
              <a:rPr lang="es-ES" dirty="0" smtClean="0"/>
              <a:t>programas </a:t>
            </a:r>
            <a:r>
              <a:rPr lang="es-ES" dirty="0" smtClean="0"/>
              <a:t>deben </a:t>
            </a:r>
            <a:r>
              <a:rPr lang="es-ES" dirty="0" smtClean="0"/>
              <a:t>actualizarse semanalmente, a fin de llevar un control preciso y evitar los </a:t>
            </a:r>
            <a:r>
              <a:rPr lang="es-ES" dirty="0" smtClean="0"/>
              <a:t>atrasos.</a:t>
            </a:r>
            <a:r>
              <a:rPr lang="en-US" b="1" dirty="0" smtClean="0"/>
              <a:t>  </a:t>
            </a:r>
            <a:r>
              <a:rPr lang="es-ES" dirty="0" smtClean="0"/>
              <a:t>Visita </a:t>
            </a:r>
            <a:r>
              <a:rPr lang="es-ES" dirty="0" smtClean="0"/>
              <a:t>de Obra y Supervisión.</a:t>
            </a:r>
            <a:endParaRPr lang="en-US" b="1" dirty="0" smtClean="0"/>
          </a:p>
          <a:p>
            <a:pPr marL="450850" indent="-273050"/>
            <a:endParaRPr lang="en-US" b="1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Procedimientos Constructivos</a:t>
            </a:r>
          </a:p>
          <a:p>
            <a:pPr algn="r"/>
            <a:r>
              <a:rPr lang="es-MX" b="1" dirty="0" smtClean="0">
                <a:latin typeface="Arial" pitchFamily="34" charset="0"/>
                <a:cs typeface="Arial" pitchFamily="34" charset="0"/>
              </a:rPr>
              <a:t>Introducción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692696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/>
              <a:t>Pasos para ejecución de una obra</a:t>
            </a:r>
          </a:p>
          <a:p>
            <a:r>
              <a:rPr lang="es-ES" dirty="0" smtClean="0"/>
              <a:t>(Ya con aceptación del cliente y permisos oficiales)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91680" y="1225689"/>
            <a:ext cx="5616624" cy="56323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u="sng" dirty="0" smtClean="0"/>
              <a:t>Programa de obra (Partidas)</a:t>
            </a:r>
          </a:p>
          <a:p>
            <a:r>
              <a:rPr lang="es-ES" dirty="0" smtClean="0"/>
              <a:t>1.- Tramites oficiales.</a:t>
            </a:r>
            <a:endParaRPr lang="en-US" b="1" dirty="0" smtClean="0"/>
          </a:p>
          <a:p>
            <a:r>
              <a:rPr lang="es-ES" dirty="0" smtClean="0"/>
              <a:t>2.- Preliminares y terracerías.</a:t>
            </a:r>
            <a:endParaRPr lang="en-US" b="1" dirty="0" smtClean="0"/>
          </a:p>
          <a:p>
            <a:r>
              <a:rPr lang="es-ES" dirty="0" smtClean="0"/>
              <a:t>3.- Cimentación.</a:t>
            </a:r>
            <a:endParaRPr lang="en-US" b="1" dirty="0" smtClean="0"/>
          </a:p>
          <a:p>
            <a:r>
              <a:rPr lang="es-ES" dirty="0" smtClean="0"/>
              <a:t>4.- Estructura de concreto y acero</a:t>
            </a:r>
            <a:endParaRPr lang="en-US" b="1" dirty="0" smtClean="0"/>
          </a:p>
          <a:p>
            <a:r>
              <a:rPr lang="es-ES" dirty="0" smtClean="0"/>
              <a:t>5.- Albañilería.</a:t>
            </a:r>
            <a:endParaRPr lang="en-US" b="1" dirty="0" smtClean="0"/>
          </a:p>
          <a:p>
            <a:r>
              <a:rPr lang="es-ES" dirty="0" smtClean="0"/>
              <a:t>6.- Instalación Hidráulica.</a:t>
            </a:r>
            <a:endParaRPr lang="en-US" b="1" dirty="0" smtClean="0"/>
          </a:p>
          <a:p>
            <a:r>
              <a:rPr lang="es-ES" dirty="0" smtClean="0"/>
              <a:t>7.- Instalación Eléctrica.</a:t>
            </a:r>
            <a:endParaRPr lang="en-US" b="1" dirty="0" smtClean="0"/>
          </a:p>
          <a:p>
            <a:r>
              <a:rPr lang="es-ES" dirty="0" smtClean="0"/>
              <a:t>8.-Instalación Sanitaria.</a:t>
            </a:r>
            <a:endParaRPr lang="en-US" b="1" dirty="0" smtClean="0"/>
          </a:p>
          <a:p>
            <a:r>
              <a:rPr lang="es-ES" dirty="0" smtClean="0"/>
              <a:t>9.-Instalaciones Especiales.</a:t>
            </a:r>
            <a:endParaRPr lang="en-US" b="1" dirty="0" smtClean="0"/>
          </a:p>
          <a:p>
            <a:r>
              <a:rPr lang="es-ES" dirty="0" smtClean="0"/>
              <a:t>10.- Acabados.</a:t>
            </a:r>
            <a:endParaRPr lang="en-US" b="1" dirty="0" smtClean="0"/>
          </a:p>
          <a:p>
            <a:r>
              <a:rPr lang="es-ES" dirty="0" smtClean="0"/>
              <a:t>11.-Muebles de baño.</a:t>
            </a:r>
            <a:endParaRPr lang="en-US" b="1" dirty="0" smtClean="0"/>
          </a:p>
          <a:p>
            <a:r>
              <a:rPr lang="es-ES" dirty="0" smtClean="0"/>
              <a:t>12.-Herrería.</a:t>
            </a:r>
            <a:endParaRPr lang="en-US" b="1" dirty="0" smtClean="0"/>
          </a:p>
          <a:p>
            <a:r>
              <a:rPr lang="es-ES" dirty="0" smtClean="0"/>
              <a:t>13.-Aluminio.</a:t>
            </a:r>
            <a:endParaRPr lang="en-US" b="1" dirty="0" smtClean="0"/>
          </a:p>
          <a:p>
            <a:r>
              <a:rPr lang="es-ES" dirty="0" smtClean="0"/>
              <a:t>14.-Vidrios, Acrílicos y Espejos.</a:t>
            </a:r>
            <a:endParaRPr lang="en-US" b="1" dirty="0" smtClean="0"/>
          </a:p>
          <a:p>
            <a:r>
              <a:rPr lang="es-ES" dirty="0" smtClean="0"/>
              <a:t>15.-Carpintería y Cerrajería.</a:t>
            </a:r>
            <a:endParaRPr lang="en-US" b="1" dirty="0" smtClean="0"/>
          </a:p>
          <a:p>
            <a:r>
              <a:rPr lang="es-ES" dirty="0" smtClean="0"/>
              <a:t>16.-Urbanización.</a:t>
            </a:r>
            <a:endParaRPr lang="en-US" b="1" dirty="0" smtClean="0"/>
          </a:p>
          <a:p>
            <a:r>
              <a:rPr lang="es-ES" dirty="0" smtClean="0"/>
              <a:t>17.-Jardinería.</a:t>
            </a:r>
            <a:endParaRPr lang="en-US" b="1" dirty="0" smtClean="0"/>
          </a:p>
          <a:p>
            <a:r>
              <a:rPr lang="es-ES" dirty="0" smtClean="0"/>
              <a:t>18.-Limpieza General.</a:t>
            </a:r>
            <a:endParaRPr lang="en-US" b="1" dirty="0" smtClean="0"/>
          </a:p>
          <a:p>
            <a:pPr algn="ctr"/>
            <a:endParaRPr lang="es-MX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Procedimientos Constructivos</a:t>
            </a:r>
          </a:p>
          <a:p>
            <a:pPr algn="r"/>
            <a:r>
              <a:rPr lang="es-MX" b="1" dirty="0" smtClean="0">
                <a:latin typeface="Arial" pitchFamily="34" charset="0"/>
                <a:cs typeface="Arial" pitchFamily="34" charset="0"/>
              </a:rPr>
              <a:t>Introducción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6926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/>
              <a:t>Programa en Gráfica de Gantt</a:t>
            </a:r>
            <a:endParaRPr lang="es-ES" b="1" u="sng" dirty="0" smtClean="0"/>
          </a:p>
        </p:txBody>
      </p:sp>
      <p:pic>
        <p:nvPicPr>
          <p:cNvPr id="17410" name="Imagen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959511" cy="526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Procedimientos Constructivos</a:t>
            </a:r>
          </a:p>
          <a:p>
            <a:pPr algn="r"/>
            <a:r>
              <a:rPr lang="es-MX" b="1" dirty="0" smtClean="0">
                <a:latin typeface="Arial" pitchFamily="34" charset="0"/>
                <a:cs typeface="Arial" pitchFamily="34" charset="0"/>
              </a:rPr>
              <a:t>Introducción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6926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/>
              <a:t>Microsoft Project</a:t>
            </a:r>
            <a:endParaRPr lang="es-ES" b="1" u="sng" dirty="0" smtClean="0"/>
          </a:p>
        </p:txBody>
      </p:sp>
      <p:pic>
        <p:nvPicPr>
          <p:cNvPr id="18434" name="Picture 2" descr="https://public.bay.livefilestore.com/y1pC9odq9EhlIvK_KlCu5rX6icSJ9wcglnMZGJPYlgtoK_zcgQyLYGvMoBdryoxQYESNTcItyGcCsL_wPR8yq_haA/Gantt.png?psid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44905"/>
            <a:ext cx="8280920" cy="5813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363</Words>
  <Application>Microsoft Office PowerPoint</Application>
  <PresentationFormat>On-screen Show (4:3)</PresentationFormat>
  <Paragraphs>111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Claudia</dc:creator>
  <cp:lastModifiedBy>Claudia</cp:lastModifiedBy>
  <cp:revision>17</cp:revision>
  <dcterms:created xsi:type="dcterms:W3CDTF">2012-09-05T06:27:18Z</dcterms:created>
  <dcterms:modified xsi:type="dcterms:W3CDTF">2012-09-05T19:46:20Z</dcterms:modified>
</cp:coreProperties>
</file>