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1" r:id="rId4"/>
    <p:sldId id="263" r:id="rId5"/>
    <p:sldId id="260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86D0-00EC-4B36-A969-39AFD548138E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D491B-18CC-48D5-A1EA-F957F1856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/index.php?title=Sistema_de_Clasificaci%C3%B3n_de_Suelo_unificado&amp;action=edit&amp;redlink=1" TargetMode="External"/><Relationship Id="rId7" Type="http://schemas.openxmlformats.org/officeDocument/2006/relationships/hyperlink" Target="http://es.wikipedia.org/wiki/AASHTO" TargetMode="External"/><Relationship Id="rId2" Type="http://schemas.openxmlformats.org/officeDocument/2006/relationships/hyperlink" Target="http://es.wikipedia.org/wiki/Estados_Unido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Turba" TargetMode="External"/><Relationship Id="rId5" Type="http://schemas.openxmlformats.org/officeDocument/2006/relationships/hyperlink" Target="http://es.wikipedia.org/w/index.php?title=USCS&amp;action=edit&amp;redlink=1" TargetMode="External"/><Relationship Id="rId4" Type="http://schemas.openxmlformats.org/officeDocument/2006/relationships/hyperlink" Target="http://es.wikipedia.org/wiki/Acr%C3%B3nim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Calendario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556792"/>
          <a:ext cx="8208912" cy="4270365"/>
        </p:xfrm>
        <a:graphic>
          <a:graphicData uri="http://schemas.openxmlformats.org/drawingml/2006/table">
            <a:tbl>
              <a:tblPr/>
              <a:tblGrid>
                <a:gridCol w="288032"/>
                <a:gridCol w="6120679"/>
                <a:gridCol w="1800201"/>
              </a:tblGrid>
              <a:tr h="31690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INICIO DE CLASES / Plan para 1er parcial / Introducción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05-sep-12</a:t>
                      </a:r>
                    </a:p>
                  </a:txBody>
                  <a:tcPr marL="6178" marR="6178" marT="61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6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Preliminares: Clasificación de terrenos / </a:t>
                      </a:r>
                      <a:endParaRPr lang="es-ES" sz="1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Sondeos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 mecánica de suelos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07-sep-12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690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Preliminares: Limpieza de terreno / </a:t>
                      </a:r>
                      <a:endParaRPr lang="es-ES" sz="1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Trazo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 nivelación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12-sep-12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6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Cimentaciones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: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Básicas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14-sep-12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690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Cimentaciones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: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Profundas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19-sep-12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6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Cimentaciones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-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Clasificación por tipo de material: </a:t>
                      </a:r>
                      <a:endParaRPr lang="es-ES" sz="1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Concreto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mampostería, cíclope y mixtas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21-sep-12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690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Cimentaciones: Losas de cimentación por sustitución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26-sep-12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69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Cimentaciones especiales: Pilas y Pilotes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28-sep-12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690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Cimentaciones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compensación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03-oct-12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7045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EXAMEN 1ER PARCIAL: Preliminares y Cimentaciones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05-oct-12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1: Previos a la Construcción (Preliminares)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1052736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Estudios preliminares (suelo)</a:t>
            </a:r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27584" y="1556792"/>
            <a:ext cx="788538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dirty="0" smtClean="0"/>
              <a:t>Levantamiento </a:t>
            </a:r>
            <a:r>
              <a:rPr lang="es-ES" dirty="0" smtClean="0"/>
              <a:t>topográfico. </a:t>
            </a:r>
            <a:r>
              <a:rPr lang="es-ES" dirty="0" smtClean="0"/>
              <a:t> (Para hacer proyecto arquitectónico)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dirty="0" smtClean="0"/>
              <a:t>Investigación de resistencia del terreno.  </a:t>
            </a:r>
            <a:r>
              <a:rPr lang="es-ES" dirty="0" smtClean="0"/>
              <a:t>(Para cálculo estructural)</a:t>
            </a:r>
            <a:endParaRPr lang="es-E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3568" y="3212976"/>
            <a:ext cx="788538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273050">
              <a:buFont typeface="Arial" pitchFamily="34" charset="0"/>
              <a:buChar char="•"/>
            </a:pPr>
            <a:r>
              <a:rPr lang="es-ES" dirty="0" smtClean="0"/>
              <a:t>Limpieza </a:t>
            </a:r>
            <a:r>
              <a:rPr lang="es-ES" dirty="0" smtClean="0"/>
              <a:t>del terreno. </a:t>
            </a:r>
            <a:endParaRPr lang="es-ES" dirty="0" smtClean="0"/>
          </a:p>
          <a:p>
            <a:pPr marL="177800" indent="273050">
              <a:buFont typeface="Arial" pitchFamily="34" charset="0"/>
              <a:buChar char="•"/>
            </a:pPr>
            <a:r>
              <a:rPr lang="es-ES" dirty="0" smtClean="0"/>
              <a:t>Nivelación </a:t>
            </a:r>
            <a:r>
              <a:rPr lang="es-ES" dirty="0" smtClean="0"/>
              <a:t>del terreno.</a:t>
            </a:r>
            <a:endParaRPr lang="es-ES" dirty="0" smtClean="0"/>
          </a:p>
          <a:p>
            <a:pPr marL="177800" indent="273050">
              <a:buFont typeface="Arial" pitchFamily="34" charset="0"/>
              <a:buChar char="•"/>
            </a:pPr>
            <a:r>
              <a:rPr lang="es-ES" dirty="0" smtClean="0"/>
              <a:t>Trazo </a:t>
            </a:r>
            <a:r>
              <a:rPr lang="es-ES" dirty="0" smtClean="0"/>
              <a:t>para el inicio de la obra</a:t>
            </a:r>
            <a:r>
              <a:rPr lang="es-ES" dirty="0" smtClean="0"/>
              <a:t>.</a:t>
            </a:r>
          </a:p>
          <a:p>
            <a:pPr marL="177800" indent="273050">
              <a:buFont typeface="Arial" pitchFamily="34" charset="0"/>
              <a:buChar char="•"/>
            </a:pPr>
            <a:r>
              <a:rPr lang="es-ES" dirty="0" smtClean="0"/>
              <a:t>Bancos </a:t>
            </a:r>
            <a:r>
              <a:rPr lang="es-ES" dirty="0" smtClean="0"/>
              <a:t>de nivel</a:t>
            </a:r>
            <a:r>
              <a:rPr lang="es-ES" dirty="0" smtClean="0"/>
              <a:t>.</a:t>
            </a:r>
          </a:p>
          <a:p>
            <a:pPr marL="177800" indent="273050">
              <a:buFont typeface="Arial" pitchFamily="34" charset="0"/>
              <a:buChar char="•"/>
            </a:pPr>
            <a:r>
              <a:rPr lang="es-ES" dirty="0" smtClean="0"/>
              <a:t>Protección </a:t>
            </a:r>
            <a:r>
              <a:rPr lang="es-ES" dirty="0" smtClean="0"/>
              <a:t>a colindantes</a:t>
            </a:r>
            <a:r>
              <a:rPr lang="es-ES" dirty="0" smtClean="0"/>
              <a:t>.</a:t>
            </a:r>
          </a:p>
          <a:p>
            <a:pPr marL="177800" indent="273050">
              <a:buFont typeface="Arial" pitchFamily="34" charset="0"/>
              <a:buChar char="•"/>
            </a:pPr>
            <a:r>
              <a:rPr lang="es-ES" dirty="0" smtClean="0"/>
              <a:t>Derribo </a:t>
            </a:r>
            <a:r>
              <a:rPr lang="es-ES" dirty="0" smtClean="0"/>
              <a:t>y/o protección de arboles.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9024" y="263691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Obras preliminares</a:t>
            </a:r>
            <a:endParaRPr lang="es-ES" sz="2000" b="1" u="sn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1: Previos a la Construcción (Preliminares)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76470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Investigación de resistencia del terreno (métodos)</a:t>
            </a:r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5536" y="1124744"/>
            <a:ext cx="8280920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1.- Por comparación.                  2.- Investigación directa.</a:t>
            </a:r>
            <a:endParaRPr lang="en-US" b="1" dirty="0" smtClean="0"/>
          </a:p>
          <a:p>
            <a:r>
              <a:rPr lang="es-ES" dirty="0" smtClean="0"/>
              <a:t>3.- Extracción de muestras.        4.- Por perforación</a:t>
            </a:r>
            <a:r>
              <a:rPr lang="es-ES" dirty="0" smtClean="0"/>
              <a:t>.</a:t>
            </a:r>
          </a:p>
          <a:p>
            <a:endParaRPr lang="es-ES" b="1" dirty="0" smtClean="0"/>
          </a:p>
          <a:p>
            <a:r>
              <a:rPr lang="es-ES" b="1" dirty="0" smtClean="0"/>
              <a:t>1.- POR </a:t>
            </a:r>
            <a:r>
              <a:rPr lang="es-ES" b="1" dirty="0" smtClean="0"/>
              <a:t>COMPARACIÓN</a:t>
            </a:r>
            <a:endParaRPr lang="en-US" b="1" dirty="0" smtClean="0"/>
          </a:p>
          <a:p>
            <a:endParaRPr lang="es-ES" dirty="0" smtClean="0"/>
          </a:p>
          <a:p>
            <a:r>
              <a:rPr lang="es-ES" dirty="0" smtClean="0"/>
              <a:t>Se </a:t>
            </a:r>
            <a:r>
              <a:rPr lang="es-ES" dirty="0" smtClean="0"/>
              <a:t>hace mediante la comparación del comportamiento del terreno de las </a:t>
            </a:r>
            <a:r>
              <a:rPr lang="es-ES" u="sng" dirty="0" smtClean="0"/>
              <a:t>construcciones vecinas</a:t>
            </a:r>
            <a:r>
              <a:rPr lang="es-ES" dirty="0" smtClean="0"/>
              <a:t>.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u="sng" dirty="0" smtClean="0"/>
              <a:t>observación cuidadosa</a:t>
            </a:r>
            <a:r>
              <a:rPr lang="es-ES" dirty="0" smtClean="0"/>
              <a:t> del estado de los edificios en la misma zona es quizá la investigación mas sencilla y conveniente en un terreno, y haciendo un análisis del sistema constructivo empleado en cada construcción</a:t>
            </a:r>
            <a:r>
              <a:rPr lang="es-ES" dirty="0" smtClean="0"/>
              <a:t>.</a:t>
            </a:r>
          </a:p>
          <a:p>
            <a:endParaRPr lang="en-US" b="1" dirty="0" smtClean="0"/>
          </a:p>
          <a:p>
            <a:r>
              <a:rPr lang="es-ES" b="1" dirty="0" smtClean="0"/>
              <a:t>2.- POR INVESTIGACIÓN </a:t>
            </a:r>
            <a:r>
              <a:rPr lang="es-ES" b="1" dirty="0" smtClean="0"/>
              <a:t>DIRECTA</a:t>
            </a:r>
            <a:endParaRPr lang="en-US" b="1" dirty="0" smtClean="0"/>
          </a:p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smtClean="0"/>
              <a:t>investigación directa consiste en </a:t>
            </a:r>
            <a:r>
              <a:rPr lang="es-ES" u="sng" dirty="0" smtClean="0"/>
              <a:t>aplicar una carga sobre una o varias superficies </a:t>
            </a:r>
            <a:r>
              <a:rPr lang="es-ES" dirty="0" smtClean="0"/>
              <a:t>del terreno; por ejemplo, por medio de una mesa a la que se ha aplicado determinada carga y observar cuanto resiste el terreno sin asentarse.</a:t>
            </a:r>
            <a:endParaRPr lang="en-US" b="1" dirty="0" smtClean="0"/>
          </a:p>
          <a:p>
            <a:r>
              <a:rPr lang="es-ES" dirty="0" smtClean="0"/>
              <a:t>Este procedimiento solo es útil para investigar la resistencia inicial de la capa donde se aplica una carga, ya que las capas profundas reciben una presión muy pequeña.</a:t>
            </a:r>
            <a:endParaRPr lang="en-US" b="1" dirty="0" smtClean="0"/>
          </a:p>
          <a:p>
            <a:r>
              <a:rPr lang="es-ES" dirty="0" smtClean="0"/>
              <a:t> 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1: Previos a la Construcción (Preliminares)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76470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Investigación de resistencia del terreno (métodos)</a:t>
            </a:r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5536" y="1124744"/>
            <a:ext cx="8280920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1.- Por comparación.                  2.- Investigación directa.</a:t>
            </a:r>
            <a:endParaRPr lang="en-US" b="1" dirty="0" smtClean="0"/>
          </a:p>
          <a:p>
            <a:r>
              <a:rPr lang="es-ES" dirty="0" smtClean="0"/>
              <a:t>3.- Extracción de muestras.        4.- Por perforación</a:t>
            </a:r>
            <a:r>
              <a:rPr lang="es-ES" dirty="0" smtClean="0"/>
              <a:t>.</a:t>
            </a:r>
          </a:p>
          <a:p>
            <a:endParaRPr lang="es-ES" b="1" dirty="0" smtClean="0"/>
          </a:p>
          <a:p>
            <a:r>
              <a:rPr lang="es-ES" b="1" dirty="0" smtClean="0"/>
              <a:t>3</a:t>
            </a:r>
            <a:r>
              <a:rPr lang="es-ES" b="1" dirty="0" smtClean="0"/>
              <a:t>.- POR EXTRACCIÓN DE MUESTRAS.</a:t>
            </a:r>
            <a:endParaRPr lang="en-US" b="1" dirty="0" smtClean="0"/>
          </a:p>
          <a:p>
            <a:r>
              <a:rPr lang="es-ES" dirty="0" smtClean="0"/>
              <a:t>Dependiendo </a:t>
            </a:r>
            <a:r>
              <a:rPr lang="es-ES" dirty="0" smtClean="0"/>
              <a:t>de las necesidades del proyecto es más perfecto que el simple sondeo.</a:t>
            </a:r>
            <a:endParaRPr lang="en-US" b="1" dirty="0" smtClean="0"/>
          </a:p>
          <a:p>
            <a:r>
              <a:rPr lang="es-ES" dirty="0" smtClean="0"/>
              <a:t>Para una cimentación lo importante es tener conocimiento de la naturaleza del terreno:</a:t>
            </a:r>
            <a:endParaRPr lang="en-US" b="1" dirty="0" smtClean="0"/>
          </a:p>
          <a:p>
            <a:r>
              <a:rPr lang="es-ES" dirty="0" smtClean="0"/>
              <a:t>a) El espesor del estrato (son capas uniformes de terrenos sedimentarios; el material por sedimentación en su estado natural resiste mucha carga, pero fuera de su medio se separa.</a:t>
            </a:r>
            <a:endParaRPr lang="en-US" b="1" dirty="0" smtClean="0"/>
          </a:p>
          <a:p>
            <a:r>
              <a:rPr lang="es-ES" dirty="0" smtClean="0"/>
              <a:t>b) La profundidad de cada una de ellas.</a:t>
            </a:r>
            <a:endParaRPr lang="en-US" b="1" dirty="0" smtClean="0"/>
          </a:p>
          <a:p>
            <a:r>
              <a:rPr lang="es-ES" dirty="0" smtClean="0"/>
              <a:t>c) La resistencia a la compresión.</a:t>
            </a:r>
            <a:endParaRPr lang="en-US" b="1" dirty="0" smtClean="0"/>
          </a:p>
          <a:p>
            <a:r>
              <a:rPr lang="es-ES" b="1" dirty="0" smtClean="0"/>
              <a:t> </a:t>
            </a:r>
            <a:endParaRPr lang="en-US" b="1" dirty="0" smtClean="0"/>
          </a:p>
          <a:p>
            <a:r>
              <a:rPr lang="es-ES" b="1" dirty="0" smtClean="0"/>
              <a:t>4.- POR PERFORACIÓN.</a:t>
            </a:r>
            <a:endParaRPr lang="en-US" b="1" dirty="0" smtClean="0"/>
          </a:p>
          <a:p>
            <a:r>
              <a:rPr lang="es-ES" dirty="0" smtClean="0"/>
              <a:t>La perforación es una forma muy correcta de investigación la cual se hace por medio de barretones que se hincan con martinete, siendo una serie de tubos que se van atornillando a medida que penetran.</a:t>
            </a:r>
            <a:endParaRPr lang="en-US" b="1" dirty="0" smtClean="0"/>
          </a:p>
          <a:p>
            <a:r>
              <a:rPr lang="es-ES" dirty="0" smtClean="0"/>
              <a:t>La resistencia que a diferentes profundidades va oponiendo el terreno a la penetración, indica la capacidad de carga y el espesor de las diversas capas de terreno.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1: Previos a la Construcción (Preliminares)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83671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Clasificación de terrenos</a:t>
            </a:r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5536" y="1225689"/>
            <a:ext cx="8280920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Se </a:t>
            </a:r>
            <a:r>
              <a:rPr lang="es-ES" dirty="0" smtClean="0"/>
              <a:t>clasifican según su tamaño y resistencia</a:t>
            </a:r>
            <a:r>
              <a:rPr lang="es-ES" dirty="0" smtClean="0"/>
              <a:t>.</a:t>
            </a:r>
          </a:p>
          <a:p>
            <a:endParaRPr lang="en-US" b="1" dirty="0" smtClean="0"/>
          </a:p>
          <a:p>
            <a:r>
              <a:rPr lang="es-ES" dirty="0" smtClean="0"/>
              <a:t>Clasificación </a:t>
            </a:r>
            <a:r>
              <a:rPr lang="es-ES" dirty="0" smtClean="0"/>
              <a:t>granulométrica del terreno</a:t>
            </a:r>
            <a:r>
              <a:rPr lang="es-ES" dirty="0" smtClean="0"/>
              <a:t>:</a:t>
            </a:r>
            <a:endParaRPr lang="en-US" b="1" dirty="0" smtClean="0"/>
          </a:p>
          <a:p>
            <a:r>
              <a:rPr lang="es-ES" dirty="0" smtClean="0"/>
              <a:t>1. Limos. 1 mm.</a:t>
            </a:r>
            <a:endParaRPr lang="en-US" b="1" dirty="0" smtClean="0"/>
          </a:p>
          <a:p>
            <a:r>
              <a:rPr lang="es-ES" dirty="0" smtClean="0"/>
              <a:t>2. Arenas. 1 a 3.5 mm.</a:t>
            </a:r>
            <a:endParaRPr lang="en-US" b="1" dirty="0" smtClean="0"/>
          </a:p>
          <a:p>
            <a:r>
              <a:rPr lang="es-ES" dirty="0" smtClean="0"/>
              <a:t>3. Gravilla o granzón. 3.5 a 10 mm.</a:t>
            </a:r>
            <a:endParaRPr lang="en-US" b="1" dirty="0" smtClean="0"/>
          </a:p>
          <a:p>
            <a:r>
              <a:rPr lang="es-ES" dirty="0" smtClean="0"/>
              <a:t>4. Grava tamaño máximo. 10 a 38 mm.</a:t>
            </a:r>
            <a:endParaRPr lang="en-US" b="1" dirty="0" smtClean="0"/>
          </a:p>
          <a:p>
            <a:r>
              <a:rPr lang="es-ES" dirty="0" smtClean="0"/>
              <a:t>5. Cantos rodados. 38 mm</a:t>
            </a:r>
            <a:r>
              <a:rPr lang="es-ES" dirty="0" smtClean="0"/>
              <a:t>.</a:t>
            </a:r>
          </a:p>
          <a:p>
            <a:endParaRPr lang="es-ES" b="1" dirty="0" smtClean="0"/>
          </a:p>
          <a:p>
            <a:r>
              <a:rPr lang="es-ES" dirty="0" smtClean="0"/>
              <a:t>Los sistemas de clasificación más comunes de ingeniería para suelos en </a:t>
            </a:r>
            <a:r>
              <a:rPr lang="es-ES" dirty="0" smtClean="0">
                <a:hlinkClick r:id="rId2" action="ppaction://hlinkfile" tooltip="Estados Unidos"/>
              </a:rPr>
              <a:t>Estados Unidos</a:t>
            </a:r>
            <a:r>
              <a:rPr lang="es-ES" dirty="0" smtClean="0"/>
              <a:t> es el </a:t>
            </a:r>
            <a:r>
              <a:rPr lang="es-ES" dirty="0" smtClean="0">
                <a:hlinkClick r:id="rId3" action="ppaction://hlinkfile" tooltip="Sistema de Clasificación de Suelo unificado (aún no redactado)"/>
              </a:rPr>
              <a:t>Sistema de Clasificación de Suelo unificado</a:t>
            </a:r>
            <a:r>
              <a:rPr lang="es-ES" dirty="0" smtClean="0"/>
              <a:t> (por su </a:t>
            </a:r>
            <a:r>
              <a:rPr lang="es-ES" dirty="0" smtClean="0">
                <a:hlinkClick r:id="rId4" action="ppaction://hlinkfile" tooltip="Acrónimo"/>
              </a:rPr>
              <a:t>acrónimo</a:t>
            </a:r>
            <a:r>
              <a:rPr lang="es-ES" dirty="0" smtClean="0"/>
              <a:t> (en inglés) </a:t>
            </a:r>
            <a:r>
              <a:rPr lang="es-ES" dirty="0" smtClean="0">
                <a:hlinkClick r:id="rId5" action="ppaction://hlinkfile" tooltip="USCS (aún no redactado)"/>
              </a:rPr>
              <a:t>USCS</a:t>
            </a:r>
            <a:r>
              <a:rPr lang="es-ES" dirty="0" smtClean="0"/>
              <a:t>). El USCS tiene tres grupos de clasificación mayores:</a:t>
            </a:r>
          </a:p>
          <a:p>
            <a:r>
              <a:rPr lang="es-ES" dirty="0" smtClean="0"/>
              <a:t>	suelos </a:t>
            </a:r>
            <a:r>
              <a:rPr lang="es-ES" dirty="0" smtClean="0"/>
              <a:t>de grano grueso (</a:t>
            </a:r>
            <a:r>
              <a:rPr lang="es-ES" dirty="0" err="1" smtClean="0"/>
              <a:t>e.g.</a:t>
            </a:r>
            <a:r>
              <a:rPr lang="es-ES" dirty="0" smtClean="0"/>
              <a:t> arenas y gravas)</a:t>
            </a:r>
          </a:p>
          <a:p>
            <a:r>
              <a:rPr lang="es-ES" dirty="0" smtClean="0"/>
              <a:t>	suelos </a:t>
            </a:r>
            <a:r>
              <a:rPr lang="es-ES" dirty="0" smtClean="0"/>
              <a:t>de grano fino (</a:t>
            </a:r>
            <a:r>
              <a:rPr lang="es-ES" dirty="0" err="1" smtClean="0"/>
              <a:t>e.g.</a:t>
            </a:r>
            <a:r>
              <a:rPr lang="es-ES" dirty="0" smtClean="0"/>
              <a:t> limos y arcillas)</a:t>
            </a:r>
          </a:p>
          <a:p>
            <a:r>
              <a:rPr lang="es-ES" dirty="0" smtClean="0"/>
              <a:t>	suelos </a:t>
            </a:r>
            <a:r>
              <a:rPr lang="es-ES" dirty="0" smtClean="0"/>
              <a:t>altamente orgánicos (referidos como "</a:t>
            </a:r>
            <a:r>
              <a:rPr lang="es-ES" dirty="0" smtClean="0">
                <a:hlinkClick r:id="rId6" action="ppaction://hlinkfile" tooltip="Turba"/>
              </a:rPr>
              <a:t>turba</a:t>
            </a:r>
            <a:r>
              <a:rPr lang="es-ES" dirty="0" smtClean="0"/>
              <a:t>").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Otros </a:t>
            </a:r>
            <a:r>
              <a:rPr lang="es-ES" dirty="0" smtClean="0"/>
              <a:t>sistemas de clasificación de ingeniería de suelo en EE.UU. es el </a:t>
            </a:r>
            <a:r>
              <a:rPr lang="es-ES" dirty="0" smtClean="0">
                <a:hlinkClick r:id="rId7" action="ppaction://hlinkfile" tooltip="AASHTO"/>
              </a:rPr>
              <a:t>AASHTO</a:t>
            </a:r>
            <a:r>
              <a:rPr lang="es-ES" dirty="0" smtClean="0"/>
              <a:t> (Sistema de Clasificación de Suelos AASHTO] y el "</a:t>
            </a:r>
            <a:r>
              <a:rPr lang="es-ES" dirty="0" err="1" smtClean="0"/>
              <a:t>Burmeister</a:t>
            </a:r>
            <a:r>
              <a:rPr lang="es-ES" dirty="0" smtClean="0"/>
              <a:t> Modificado".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1: Previos a la Construcción (Preliminares)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76470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Clasificación de terrenos según su resistencia: Suaves y Duros</a:t>
            </a:r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5536" y="1225689"/>
            <a:ext cx="8280920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 </a:t>
            </a:r>
            <a:r>
              <a:rPr lang="es-ES" b="1" dirty="0" smtClean="0"/>
              <a:t>Terrenos </a:t>
            </a:r>
            <a:r>
              <a:rPr lang="es-ES" b="1" dirty="0" smtClean="0"/>
              <a:t>Suaves: Resistencia. ton/m2</a:t>
            </a:r>
            <a:endParaRPr lang="en-US" b="1" dirty="0" smtClean="0"/>
          </a:p>
          <a:p>
            <a:r>
              <a:rPr lang="es-ES" dirty="0" smtClean="0"/>
              <a:t>1.- Gravas y arenas mezcladas con arcilla seca. 40 a 60</a:t>
            </a:r>
            <a:endParaRPr lang="en-US" b="1" dirty="0" smtClean="0"/>
          </a:p>
          <a:p>
            <a:r>
              <a:rPr lang="es-ES" dirty="0" smtClean="0"/>
              <a:t>2.- Arcilla seca en capas gruesas. 40</a:t>
            </a:r>
            <a:endParaRPr lang="en-US" b="1" dirty="0" smtClean="0"/>
          </a:p>
          <a:p>
            <a:r>
              <a:rPr lang="es-ES" dirty="0" smtClean="0"/>
              <a:t>3.- Arcilla medianamente seca en capas gruesas 30</a:t>
            </a:r>
            <a:endParaRPr lang="en-US" b="1" dirty="0" smtClean="0"/>
          </a:p>
          <a:p>
            <a:r>
              <a:rPr lang="es-ES" dirty="0" smtClean="0"/>
              <a:t>4.- Arcillas blandas. 10 a 15</a:t>
            </a:r>
            <a:endParaRPr lang="en-US" b="1" dirty="0" smtClean="0"/>
          </a:p>
          <a:p>
            <a:r>
              <a:rPr lang="es-ES" dirty="0" smtClean="0"/>
              <a:t>5.- Arena compacta, conglutinada compacta. 40</a:t>
            </a:r>
            <a:endParaRPr lang="en-US" b="1" dirty="0" smtClean="0"/>
          </a:p>
          <a:p>
            <a:r>
              <a:rPr lang="es-ES" dirty="0" smtClean="0"/>
              <a:t>6.- Arena limpia y seca, en sus lechos naturales y compactos. 20</a:t>
            </a:r>
            <a:endParaRPr lang="en-US" b="1" dirty="0" smtClean="0"/>
          </a:p>
          <a:p>
            <a:r>
              <a:rPr lang="es-ES" dirty="0" smtClean="0"/>
              <a:t>7.- Tierra firme seca en sus lechos naturales. 4</a:t>
            </a:r>
            <a:endParaRPr lang="en-US" b="1" dirty="0" smtClean="0"/>
          </a:p>
          <a:p>
            <a:r>
              <a:rPr lang="es-ES" dirty="0" smtClean="0"/>
              <a:t>8.- Terrenos de aluvión. 5 a 15</a:t>
            </a:r>
            <a:endParaRPr lang="en-US" b="1" dirty="0" smtClean="0"/>
          </a:p>
          <a:p>
            <a:r>
              <a:rPr lang="es-ES" dirty="0" smtClean="0"/>
              <a:t>9.- Los terrenos del Valle de México. 2 a 5</a:t>
            </a:r>
            <a:endParaRPr lang="en-US" b="1" dirty="0" smtClean="0"/>
          </a:p>
          <a:p>
            <a:r>
              <a:rPr lang="es-ES" b="1" dirty="0" smtClean="0"/>
              <a:t> </a:t>
            </a:r>
            <a:endParaRPr lang="en-US" b="1" dirty="0" smtClean="0"/>
          </a:p>
          <a:p>
            <a:r>
              <a:rPr lang="es-ES" b="1" dirty="0" smtClean="0"/>
              <a:t>Terrenos Duros:</a:t>
            </a:r>
            <a:endParaRPr lang="en-US" b="1" dirty="0" smtClean="0"/>
          </a:p>
          <a:p>
            <a:r>
              <a:rPr lang="es-ES" dirty="0" smtClean="0"/>
              <a:t>1.- Roca granítica. 300</a:t>
            </a:r>
            <a:endParaRPr lang="en-US" b="1" dirty="0" smtClean="0"/>
          </a:p>
          <a:p>
            <a:r>
              <a:rPr lang="es-ES" dirty="0" smtClean="0"/>
              <a:t>2.-Piedra caliza, en lechos compactos. 250</a:t>
            </a:r>
            <a:endParaRPr lang="en-US" b="1" dirty="0" smtClean="0"/>
          </a:p>
          <a:p>
            <a:r>
              <a:rPr lang="es-ES" dirty="0" smtClean="0"/>
              <a:t>3.- Piedra arenisca, en lechos compactos. 200</a:t>
            </a:r>
            <a:endParaRPr lang="en-US" b="1" dirty="0" smtClean="0"/>
          </a:p>
          <a:p>
            <a:r>
              <a:rPr lang="es-ES" dirty="0" smtClean="0"/>
              <a:t>4.- Conglomerados o brechas. 80 a 100</a:t>
            </a:r>
            <a:endParaRPr lang="en-US" b="1" dirty="0" smtClean="0"/>
          </a:p>
          <a:p>
            <a:r>
              <a:rPr lang="es-ES" dirty="0" smtClean="0"/>
              <a:t>5.- Roca blanda o Esquistos. 80 a 100</a:t>
            </a:r>
            <a:endParaRPr lang="en-US" b="1" dirty="0" smtClean="0"/>
          </a:p>
          <a:p>
            <a:r>
              <a:rPr lang="es-ES" dirty="0" smtClean="0"/>
              <a:t>6.- Gravas y arenas compactas. 60 a 100</a:t>
            </a:r>
            <a:endParaRPr lang="en-US" b="1" dirty="0" smtClean="0"/>
          </a:p>
          <a:p>
            <a:r>
              <a:rPr lang="es-ES" dirty="0" smtClean="0"/>
              <a:t>7.- Gravas, secas gruesas, compacta. </a:t>
            </a:r>
            <a:r>
              <a:rPr lang="es-ES" dirty="0" smtClean="0"/>
              <a:t>60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1: Previos a la Construcción (Preliminares)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76470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Levantamiento topográfico</a:t>
            </a:r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5536" y="1225689"/>
            <a:ext cx="8424936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5250" indent="260350">
              <a:buFont typeface="Arial" pitchFamily="34" charset="0"/>
              <a:buChar char="•"/>
            </a:pPr>
            <a:r>
              <a:rPr lang="es-MX" dirty="0" smtClean="0"/>
              <a:t>Estudio para obtener la altimetría del terreno y poder proyectar tomando en cuenta las pendientes.</a:t>
            </a:r>
          </a:p>
          <a:p>
            <a:pPr marL="95250" indent="260350">
              <a:buFont typeface="Arial" pitchFamily="34" charset="0"/>
              <a:buChar char="•"/>
            </a:pPr>
            <a:r>
              <a:rPr lang="es-MX" dirty="0" smtClean="0"/>
              <a:t>Es muy necesario sobre todo cuando existen cañadas o en terrenos con pendientes muy pronunciadas.</a:t>
            </a:r>
          </a:p>
          <a:p>
            <a:pPr marL="95250" indent="260350">
              <a:buFont typeface="Arial" pitchFamily="34" charset="0"/>
              <a:buChar char="•"/>
            </a:pPr>
            <a:r>
              <a:rPr lang="es-MX" dirty="0" smtClean="0"/>
              <a:t>El resultado del levantamiento topográfico es el plano de curvas de nivel.</a:t>
            </a:r>
            <a:endParaRPr lang="es-ES" dirty="0" smtClean="0"/>
          </a:p>
          <a:p>
            <a:pPr marL="95250" indent="260350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br>
              <a:rPr lang="es-ES" dirty="0" smtClean="0"/>
            </a:br>
            <a:endParaRPr lang="es-MX" dirty="0" smtClean="0"/>
          </a:p>
          <a:p>
            <a:endParaRPr lang="en-US" b="1" dirty="0" smtClean="0"/>
          </a:p>
        </p:txBody>
      </p:sp>
      <p:pic>
        <p:nvPicPr>
          <p:cNvPr id="20482" name="Picture 2" descr="http://images02.olx.com.ve/ui/2/26/77/23151977_1.jpg"/>
          <p:cNvPicPr>
            <a:picLocks noChangeAspect="1" noChangeArrowheads="1"/>
          </p:cNvPicPr>
          <p:nvPr/>
        </p:nvPicPr>
        <p:blipFill>
          <a:blip r:embed="rId2" cstate="print"/>
          <a:srcRect l="9677" r="24788"/>
          <a:stretch>
            <a:fillRect/>
          </a:stretch>
        </p:blipFill>
        <p:spPr bwMode="auto">
          <a:xfrm>
            <a:off x="6300192" y="2935210"/>
            <a:ext cx="2605261" cy="2976741"/>
          </a:xfrm>
          <a:prstGeom prst="rect">
            <a:avLst/>
          </a:prstGeom>
          <a:noFill/>
        </p:spPr>
      </p:pic>
      <p:pic>
        <p:nvPicPr>
          <p:cNvPr id="20484" name="Picture 4" descr="http://www.hyo.com.pe/graficos/levant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12976"/>
            <a:ext cx="6091526" cy="2969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Procedimientos Constructivos</a:t>
            </a:r>
          </a:p>
          <a:p>
            <a:pPr algn="r"/>
            <a:r>
              <a:rPr lang="es-MX" b="1" dirty="0" smtClean="0">
                <a:latin typeface="Arial" pitchFamily="34" charset="0"/>
                <a:cs typeface="Arial" pitchFamily="34" charset="0"/>
              </a:rPr>
              <a:t>Unidad 1: Previos a la Construcción (Preliminares)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024" y="76470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Estudio de mecánica de suelos</a:t>
            </a:r>
            <a:endParaRPr lang="es-ES" sz="20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5536" y="1225689"/>
            <a:ext cx="4608512" cy="6186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95250" indent="260350">
              <a:buFont typeface="Arial" pitchFamily="34" charset="0"/>
              <a:buChar char="•"/>
            </a:pPr>
            <a:r>
              <a:rPr lang="es-MX" dirty="0" smtClean="0"/>
              <a:t>El terreno no debe estar adulterado o modificado por factores externos.</a:t>
            </a:r>
          </a:p>
          <a:p>
            <a:pPr marL="95250" indent="260350"/>
            <a:endParaRPr lang="es-MX" dirty="0" smtClean="0"/>
          </a:p>
          <a:p>
            <a:pPr marL="95250" indent="260350">
              <a:buFont typeface="Arial" pitchFamily="34" charset="0"/>
              <a:buChar char="•"/>
            </a:pPr>
            <a:r>
              <a:rPr lang="es-MX" dirty="0" smtClean="0"/>
              <a:t>El número de perforaciones lo define el profesional.  </a:t>
            </a:r>
            <a:r>
              <a:rPr lang="es-ES" dirty="0" smtClean="0"/>
              <a:t>El </a:t>
            </a:r>
            <a:r>
              <a:rPr lang="es-ES" dirty="0" smtClean="0"/>
              <a:t>número mínimo a ejecutar será de </a:t>
            </a:r>
            <a:r>
              <a:rPr lang="es-ES" dirty="0" smtClean="0"/>
              <a:t> 1 </a:t>
            </a:r>
            <a:r>
              <a:rPr lang="es-ES" dirty="0" smtClean="0"/>
              <a:t>perforación cada </a:t>
            </a:r>
            <a:r>
              <a:rPr lang="es-ES" dirty="0" smtClean="0"/>
              <a:t>300 m2 de </a:t>
            </a:r>
            <a:r>
              <a:rPr lang="es-ES" dirty="0" smtClean="0"/>
              <a:t>superficie de la planta de la </a:t>
            </a:r>
            <a:r>
              <a:rPr lang="es-ES" dirty="0" smtClean="0"/>
              <a:t>obra</a:t>
            </a:r>
            <a:r>
              <a:rPr lang="es-ES" dirty="0" smtClean="0"/>
              <a:t>, distribuyéndose las mismas </a:t>
            </a:r>
            <a:r>
              <a:rPr lang="es-ES" dirty="0" smtClean="0"/>
              <a:t>regularmente.</a:t>
            </a:r>
          </a:p>
          <a:p>
            <a:pPr marL="95250" indent="260350"/>
            <a:endParaRPr lang="es-ES" dirty="0" smtClean="0"/>
          </a:p>
          <a:p>
            <a:pPr marL="95250" indent="260350">
              <a:buFont typeface="Arial" pitchFamily="34" charset="0"/>
              <a:buChar char="•"/>
            </a:pPr>
            <a:r>
              <a:rPr lang="es-ES" dirty="0" smtClean="0"/>
              <a:t>La profundidad está determinada por las exigencias de la investigación pero es dada, </a:t>
            </a:r>
            <a:r>
              <a:rPr lang="es-ES" dirty="0" smtClean="0"/>
              <a:t>generalmente </a:t>
            </a:r>
            <a:r>
              <a:rPr lang="es-ES" dirty="0" smtClean="0"/>
              <a:t>por el nivel freático.</a:t>
            </a:r>
            <a:br>
              <a:rPr lang="es-ES" dirty="0" smtClean="0"/>
            </a:br>
            <a:r>
              <a:rPr lang="es-ES" dirty="0" smtClean="0"/>
              <a:t>La sección mínima recomendada es de 0,80m por 1,00m, a fin de permitir una adecuada </a:t>
            </a:r>
            <a:r>
              <a:rPr lang="es-ES" dirty="0" smtClean="0"/>
              <a:t>inspección </a:t>
            </a:r>
            <a:r>
              <a:rPr lang="es-ES" dirty="0" smtClean="0"/>
              <a:t>de las paredes</a:t>
            </a:r>
            <a:r>
              <a:rPr lang="es-ES" dirty="0" smtClean="0"/>
              <a:t>.</a:t>
            </a:r>
          </a:p>
          <a:p>
            <a:pPr marL="95250" indent="260350"/>
            <a:endParaRPr lang="es-ES" dirty="0" smtClean="0"/>
          </a:p>
          <a:p>
            <a:pPr marL="95250" indent="260350">
              <a:buFont typeface="Arial" pitchFamily="34" charset="0"/>
              <a:buChar char="•"/>
            </a:pPr>
            <a:r>
              <a:rPr lang="es-ES" dirty="0" smtClean="0"/>
              <a:t>Se toman muestras y se realizan estudios de resistencia.</a:t>
            </a:r>
          </a:p>
          <a:p>
            <a:pPr marL="95250" indent="260350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br>
              <a:rPr lang="es-ES" dirty="0" smtClean="0"/>
            </a:br>
            <a:endParaRPr lang="es-MX" dirty="0" smtClean="0"/>
          </a:p>
          <a:p>
            <a:endParaRPr lang="en-US" b="1" dirty="0" smtClean="0"/>
          </a:p>
        </p:txBody>
      </p:sp>
      <p:pic>
        <p:nvPicPr>
          <p:cNvPr id="1026" name="Picture 2" descr="http://imscogdl.com/wp-content/uploads/2012/04/mecanicadesuelos.jpg"/>
          <p:cNvPicPr>
            <a:picLocks noChangeAspect="1" noChangeArrowheads="1"/>
          </p:cNvPicPr>
          <p:nvPr/>
        </p:nvPicPr>
        <p:blipFill>
          <a:blip r:embed="rId2" cstate="print"/>
          <a:srcRect l="5882" r="19608"/>
          <a:stretch>
            <a:fillRect/>
          </a:stretch>
        </p:blipFill>
        <p:spPr bwMode="auto">
          <a:xfrm>
            <a:off x="4860032" y="764704"/>
            <a:ext cx="4077629" cy="4104456"/>
          </a:xfrm>
          <a:prstGeom prst="rect">
            <a:avLst/>
          </a:prstGeom>
          <a:noFill/>
        </p:spPr>
      </p:pic>
      <p:pic>
        <p:nvPicPr>
          <p:cNvPr id="1028" name="Picture 4" descr="Estudios Mecanica de Suelos y Diseño Estructur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013176"/>
            <a:ext cx="4211098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739</Words>
  <Application>Microsoft Office PowerPoint</Application>
  <PresentationFormat>On-screen Show (4:3)</PresentationFormat>
  <Paragraphs>137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</dc:creator>
  <cp:lastModifiedBy>Claudia</cp:lastModifiedBy>
  <cp:revision>32</cp:revision>
  <dcterms:created xsi:type="dcterms:W3CDTF">2012-09-05T06:27:18Z</dcterms:created>
  <dcterms:modified xsi:type="dcterms:W3CDTF">2012-09-07T20:08:33Z</dcterms:modified>
</cp:coreProperties>
</file>