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 id="260" r:id="rId4"/>
    <p:sldId id="263" r:id="rId5"/>
    <p:sldId id="266" r:id="rId6"/>
    <p:sldId id="265" r:id="rId7"/>
    <p:sldId id="261"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7" autoAdjust="0"/>
  </p:normalViewPr>
  <p:slideViewPr>
    <p:cSldViewPr>
      <p:cViewPr>
        <p:scale>
          <a:sx n="70" d="100"/>
          <a:sy n="70" d="100"/>
        </p:scale>
        <p:origin x="-42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DC86D0-00EC-4B36-A969-39AFD548138E}"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AD491B-18CC-48D5-A1EA-F957F1856A2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DC86D0-00EC-4B36-A969-39AFD548138E}"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AD491B-18CC-48D5-A1EA-F957F1856A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DC86D0-00EC-4B36-A969-39AFD548138E}"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AD491B-18CC-48D5-A1EA-F957F1856A2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DC86D0-00EC-4B36-A969-39AFD548138E}"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AD491B-18CC-48D5-A1EA-F957F1856A2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DC86D0-00EC-4B36-A969-39AFD548138E}"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AD491B-18CC-48D5-A1EA-F957F1856A2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DC86D0-00EC-4B36-A969-39AFD548138E}" type="datetimeFigureOut">
              <a:rPr lang="en-US" smtClean="0"/>
              <a:pPr/>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AD491B-18CC-48D5-A1EA-F957F1856A2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DC86D0-00EC-4B36-A969-39AFD548138E}" type="datetimeFigureOut">
              <a:rPr lang="en-US" smtClean="0"/>
              <a:pPr/>
              <a:t>9/12/2012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AD491B-18CC-48D5-A1EA-F957F1856A2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DC86D0-00EC-4B36-A969-39AFD548138E}" type="datetimeFigureOut">
              <a:rPr lang="en-US" smtClean="0"/>
              <a:pPr/>
              <a:t>9/12/2012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AD491B-18CC-48D5-A1EA-F957F1856A2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DC86D0-00EC-4B36-A969-39AFD548138E}" type="datetimeFigureOut">
              <a:rPr lang="en-US" smtClean="0"/>
              <a:pPr/>
              <a:t>9/12/2012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AD491B-18CC-48D5-A1EA-F957F1856A2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DC86D0-00EC-4B36-A969-39AFD548138E}" type="datetimeFigureOut">
              <a:rPr lang="en-US" smtClean="0"/>
              <a:pPr/>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AD491B-18CC-48D5-A1EA-F957F1856A2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DC86D0-00EC-4B36-A969-39AFD548138E}" type="datetimeFigureOut">
              <a:rPr lang="en-US" smtClean="0"/>
              <a:pPr/>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AD491B-18CC-48D5-A1EA-F957F1856A2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DC86D0-00EC-4B36-A969-39AFD548138E}" type="datetimeFigureOut">
              <a:rPr lang="en-US" smtClean="0"/>
              <a:pPr/>
              <a:t>9/12/2012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D491B-18CC-48D5-A1EA-F957F1856A2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10.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46331"/>
          </a:xfrm>
          <a:prstGeom prst="rect">
            <a:avLst/>
          </a:prstGeom>
          <a:solidFill>
            <a:schemeClr val="bg1">
              <a:lumMod val="85000"/>
            </a:schemeClr>
          </a:solidFill>
        </p:spPr>
        <p:txBody>
          <a:bodyPr wrap="square" rtlCol="0">
            <a:spAutoFit/>
          </a:bodyPr>
          <a:lstStyle/>
          <a:p>
            <a:r>
              <a:rPr lang="es-MX" b="1" dirty="0" smtClean="0">
                <a:latin typeface="Arial" pitchFamily="34" charset="0"/>
                <a:cs typeface="Arial" pitchFamily="34" charset="0"/>
              </a:rPr>
              <a:t>Procedimientos Constructivos</a:t>
            </a:r>
          </a:p>
          <a:p>
            <a:pPr algn="r"/>
            <a:r>
              <a:rPr lang="es-MX" b="1" dirty="0" smtClean="0">
                <a:latin typeface="Arial" pitchFamily="34" charset="0"/>
                <a:cs typeface="Arial" pitchFamily="34" charset="0"/>
              </a:rPr>
              <a:t>Calendario</a:t>
            </a:r>
            <a:endParaRPr lang="en-US" b="1" dirty="0">
              <a:latin typeface="Arial" pitchFamily="34" charset="0"/>
              <a:cs typeface="Arial" pitchFamily="34" charset="0"/>
            </a:endParaRPr>
          </a:p>
        </p:txBody>
      </p:sp>
      <p:graphicFrame>
        <p:nvGraphicFramePr>
          <p:cNvPr id="5" name="Table 4"/>
          <p:cNvGraphicFramePr>
            <a:graphicFrameLocks noGrp="1"/>
          </p:cNvGraphicFramePr>
          <p:nvPr/>
        </p:nvGraphicFramePr>
        <p:xfrm>
          <a:off x="467544" y="1556792"/>
          <a:ext cx="8208912" cy="4270365"/>
        </p:xfrm>
        <a:graphic>
          <a:graphicData uri="http://schemas.openxmlformats.org/drawingml/2006/table">
            <a:tbl>
              <a:tblPr/>
              <a:tblGrid>
                <a:gridCol w="288032"/>
                <a:gridCol w="6120679"/>
                <a:gridCol w="1800201"/>
              </a:tblGrid>
              <a:tr h="316901">
                <a:tc>
                  <a:txBody>
                    <a:bodyPr/>
                    <a:lstStyle/>
                    <a:p>
                      <a:pPr algn="ctr" rtl="0" fontAlgn="t"/>
                      <a:r>
                        <a:rPr lang="en-US" sz="1800" b="1" i="0" u="none" strike="noStrike" dirty="0">
                          <a:solidFill>
                            <a:srgbClr val="000000"/>
                          </a:solidFill>
                          <a:latin typeface="Arial"/>
                        </a:rPr>
                        <a:t>1</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s-ES" sz="1800" b="0" i="0" u="none" strike="noStrike" dirty="0">
                          <a:solidFill>
                            <a:srgbClr val="000000"/>
                          </a:solidFill>
                          <a:latin typeface="Arial"/>
                        </a:rPr>
                        <a:t>INICIO DE CLASES / Plan para 1er parcial / Introducción</a:t>
                      </a:r>
                    </a:p>
                  </a:txBody>
                  <a:tcPr marL="6178" marR="6178" marT="617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05-sep-12</a:t>
                      </a:r>
                    </a:p>
                  </a:txBody>
                  <a:tcPr marL="6178" marR="6178" marT="617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316901">
                <a:tc>
                  <a:txBody>
                    <a:bodyPr/>
                    <a:lstStyle/>
                    <a:p>
                      <a:pPr algn="ctr" fontAlgn="t"/>
                      <a:r>
                        <a:rPr lang="en-US" sz="1800" b="0" i="0" u="none" strike="noStrike">
                          <a:solidFill>
                            <a:srgbClr val="000000"/>
                          </a:solidFill>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s-ES" sz="1800" b="0" i="0" u="none" strike="noStrike" dirty="0">
                          <a:solidFill>
                            <a:srgbClr val="000000"/>
                          </a:solidFill>
                          <a:latin typeface="Arial"/>
                        </a:rPr>
                        <a:t>Preliminares: Clasificación de terrenos / </a:t>
                      </a:r>
                      <a:endParaRPr lang="es-ES" sz="1800" b="0" i="0" u="none" strike="noStrike" dirty="0" smtClean="0">
                        <a:solidFill>
                          <a:srgbClr val="000000"/>
                        </a:solidFill>
                        <a:latin typeface="Arial"/>
                      </a:endParaRPr>
                    </a:p>
                    <a:p>
                      <a:pPr algn="ctr" rtl="0" fontAlgn="ctr"/>
                      <a:r>
                        <a:rPr lang="es-ES" sz="1800" b="0" i="0" u="none" strike="noStrike" dirty="0" smtClean="0">
                          <a:solidFill>
                            <a:srgbClr val="000000"/>
                          </a:solidFill>
                          <a:latin typeface="Arial"/>
                        </a:rPr>
                        <a:t>Sondeos </a:t>
                      </a:r>
                      <a:r>
                        <a:rPr lang="es-ES" sz="1800" b="0" i="0" u="none" strike="noStrike" dirty="0">
                          <a:solidFill>
                            <a:srgbClr val="000000"/>
                          </a:solidFill>
                          <a:latin typeface="Arial"/>
                        </a:rPr>
                        <a:t>y mecánica de suelos</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07-sep-12</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316901">
                <a:tc>
                  <a:txBody>
                    <a:bodyPr/>
                    <a:lstStyle/>
                    <a:p>
                      <a:pPr algn="ctr" rtl="0" fontAlgn="t"/>
                      <a:r>
                        <a:rPr lang="en-US" sz="1800" b="0" i="0" u="none" strike="noStrike">
                          <a:solidFill>
                            <a:srgbClr val="000000"/>
                          </a:solidFill>
                          <a:latin typeface="Arial"/>
                        </a:rPr>
                        <a:t>2</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s-ES" sz="1800" b="0" i="0" u="none" strike="noStrike" dirty="0">
                          <a:solidFill>
                            <a:srgbClr val="000000"/>
                          </a:solidFill>
                          <a:latin typeface="Arial"/>
                        </a:rPr>
                        <a:t>Preliminares: Limpieza de terreno / </a:t>
                      </a:r>
                      <a:endParaRPr lang="es-ES" sz="1800" b="0" i="0" u="none" strike="noStrike" dirty="0" smtClean="0">
                        <a:solidFill>
                          <a:srgbClr val="000000"/>
                        </a:solidFill>
                        <a:latin typeface="Arial"/>
                      </a:endParaRPr>
                    </a:p>
                    <a:p>
                      <a:pPr algn="ctr" rtl="0" fontAlgn="ctr"/>
                      <a:r>
                        <a:rPr lang="es-ES" sz="1800" b="0" i="0" u="none" strike="noStrike" dirty="0" smtClean="0">
                          <a:solidFill>
                            <a:srgbClr val="000000"/>
                          </a:solidFill>
                          <a:latin typeface="Arial"/>
                        </a:rPr>
                        <a:t>Trazo </a:t>
                      </a:r>
                      <a:r>
                        <a:rPr lang="es-ES" sz="1800" b="0" i="0" u="none" strike="noStrike" dirty="0">
                          <a:solidFill>
                            <a:srgbClr val="000000"/>
                          </a:solidFill>
                          <a:latin typeface="Arial"/>
                        </a:rPr>
                        <a:t>y nivelación</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12-sep-12</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316901">
                <a:tc>
                  <a:txBody>
                    <a:bodyPr/>
                    <a:lstStyle/>
                    <a:p>
                      <a:pPr algn="ctr" fontAlgn="t"/>
                      <a:r>
                        <a:rPr lang="en-US" sz="1800" b="0" i="0" u="none" strike="noStrike">
                          <a:solidFill>
                            <a:srgbClr val="000000"/>
                          </a:solidFill>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800" b="0" i="0" u="none" strike="noStrike" dirty="0" err="1">
                          <a:solidFill>
                            <a:srgbClr val="000000"/>
                          </a:solidFill>
                          <a:latin typeface="Arial"/>
                        </a:rPr>
                        <a:t>Cimentaciones</a:t>
                      </a:r>
                      <a:r>
                        <a:rPr lang="en-US" sz="1800" b="0" i="0" u="none" strike="noStrike" dirty="0">
                          <a:solidFill>
                            <a:srgbClr val="000000"/>
                          </a:solidFill>
                          <a:latin typeface="Arial"/>
                        </a:rPr>
                        <a:t>: </a:t>
                      </a:r>
                      <a:r>
                        <a:rPr lang="en-US" sz="1800" b="0" i="0" u="none" strike="noStrike" dirty="0" err="1">
                          <a:solidFill>
                            <a:srgbClr val="000000"/>
                          </a:solidFill>
                          <a:latin typeface="Arial"/>
                        </a:rPr>
                        <a:t>Básicas</a:t>
                      </a:r>
                      <a:endParaRPr lang="en-US" sz="1800" b="0" i="0" u="none" strike="noStrike" dirty="0">
                        <a:solidFill>
                          <a:srgbClr val="000000"/>
                        </a:solidFill>
                        <a:latin typeface="Arial"/>
                      </a:endParaRP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14-sep-12</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316901">
                <a:tc>
                  <a:txBody>
                    <a:bodyPr/>
                    <a:lstStyle/>
                    <a:p>
                      <a:pPr algn="ctr" rtl="0" fontAlgn="t"/>
                      <a:r>
                        <a:rPr lang="en-US" sz="1800" b="0" i="0" u="none" strike="noStrike">
                          <a:solidFill>
                            <a:srgbClr val="000000"/>
                          </a:solidFill>
                          <a:latin typeface="Arial"/>
                        </a:rPr>
                        <a:t>3</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800" b="0" i="0" u="none" strike="noStrike" dirty="0" err="1">
                          <a:solidFill>
                            <a:srgbClr val="000000"/>
                          </a:solidFill>
                          <a:latin typeface="Arial"/>
                        </a:rPr>
                        <a:t>Cimentaciones</a:t>
                      </a:r>
                      <a:r>
                        <a:rPr lang="en-US" sz="1800" b="0" i="0" u="none" strike="noStrike" dirty="0">
                          <a:solidFill>
                            <a:srgbClr val="000000"/>
                          </a:solidFill>
                          <a:latin typeface="Arial"/>
                        </a:rPr>
                        <a:t>: </a:t>
                      </a:r>
                      <a:r>
                        <a:rPr lang="en-US" sz="1800" b="0" i="0" u="none" strike="noStrike" dirty="0" err="1">
                          <a:solidFill>
                            <a:srgbClr val="000000"/>
                          </a:solidFill>
                          <a:latin typeface="Arial"/>
                        </a:rPr>
                        <a:t>Profundas</a:t>
                      </a:r>
                      <a:endParaRPr lang="en-US" sz="1800" b="0" i="0" u="none" strike="noStrike" dirty="0">
                        <a:solidFill>
                          <a:srgbClr val="000000"/>
                        </a:solidFill>
                        <a:latin typeface="Arial"/>
                      </a:endParaRP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19-sep-12</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316901">
                <a:tc>
                  <a:txBody>
                    <a:bodyPr/>
                    <a:lstStyle/>
                    <a:p>
                      <a:pPr algn="ctr" fontAlgn="t"/>
                      <a:r>
                        <a:rPr lang="en-US" sz="1800" b="0" i="0" u="none" strike="noStrike">
                          <a:solidFill>
                            <a:srgbClr val="000000"/>
                          </a:solidFill>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s-ES" sz="1800" b="0" i="0" u="none" strike="noStrike" dirty="0" smtClean="0">
                          <a:solidFill>
                            <a:srgbClr val="000000"/>
                          </a:solidFill>
                          <a:latin typeface="Arial"/>
                        </a:rPr>
                        <a:t>Cimentaciones</a:t>
                      </a:r>
                      <a:r>
                        <a:rPr lang="es-ES" sz="1800" b="0" i="0" u="none" strike="noStrike" baseline="0" dirty="0" smtClean="0">
                          <a:solidFill>
                            <a:srgbClr val="000000"/>
                          </a:solidFill>
                          <a:latin typeface="Arial"/>
                        </a:rPr>
                        <a:t> -</a:t>
                      </a:r>
                      <a:r>
                        <a:rPr lang="es-ES" sz="1800" b="0" i="0" u="none" strike="noStrike" dirty="0" smtClean="0">
                          <a:solidFill>
                            <a:srgbClr val="000000"/>
                          </a:solidFill>
                          <a:latin typeface="Arial"/>
                        </a:rPr>
                        <a:t> </a:t>
                      </a:r>
                      <a:r>
                        <a:rPr lang="es-ES" sz="1800" b="0" i="0" u="none" strike="noStrike" dirty="0">
                          <a:solidFill>
                            <a:srgbClr val="000000"/>
                          </a:solidFill>
                          <a:latin typeface="Arial"/>
                        </a:rPr>
                        <a:t>Clasificación por tipo de material: </a:t>
                      </a:r>
                      <a:endParaRPr lang="es-ES" sz="1800" b="0" i="0" u="none" strike="noStrike" dirty="0" smtClean="0">
                        <a:solidFill>
                          <a:srgbClr val="000000"/>
                        </a:solidFill>
                        <a:latin typeface="Arial"/>
                      </a:endParaRPr>
                    </a:p>
                    <a:p>
                      <a:pPr algn="ctr" rtl="0" fontAlgn="ctr"/>
                      <a:r>
                        <a:rPr lang="es-ES" sz="1800" b="0" i="0" u="none" strike="noStrike" dirty="0" smtClean="0">
                          <a:solidFill>
                            <a:srgbClr val="000000"/>
                          </a:solidFill>
                          <a:latin typeface="Arial"/>
                        </a:rPr>
                        <a:t>Concreto</a:t>
                      </a:r>
                      <a:r>
                        <a:rPr lang="es-ES" sz="1800" b="0" i="0" u="none" strike="noStrike" dirty="0">
                          <a:solidFill>
                            <a:srgbClr val="000000"/>
                          </a:solidFill>
                          <a:latin typeface="Arial"/>
                        </a:rPr>
                        <a:t>, mampostería, cíclope y mixtas</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21-sep-12</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316901">
                <a:tc>
                  <a:txBody>
                    <a:bodyPr/>
                    <a:lstStyle/>
                    <a:p>
                      <a:pPr algn="ctr" rtl="0" fontAlgn="t"/>
                      <a:r>
                        <a:rPr lang="en-US" sz="1800" b="0" i="0" u="none" strike="noStrike">
                          <a:solidFill>
                            <a:srgbClr val="000000"/>
                          </a:solidFill>
                          <a:latin typeface="Arial"/>
                        </a:rPr>
                        <a:t>4</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s-ES" sz="1800" b="0" i="0" u="none" strike="noStrike" dirty="0">
                          <a:solidFill>
                            <a:srgbClr val="000000"/>
                          </a:solidFill>
                          <a:latin typeface="Arial"/>
                        </a:rPr>
                        <a:t>Cimentaciones: Losas de cimentación por sustitución</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26-sep-12</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316901">
                <a:tc>
                  <a:txBody>
                    <a:bodyPr/>
                    <a:lstStyle/>
                    <a:p>
                      <a:pPr algn="ctr" fontAlgn="t"/>
                      <a:r>
                        <a:rPr lang="en-US" sz="1800" b="0" i="0" u="none" strike="noStrike">
                          <a:solidFill>
                            <a:srgbClr val="000000"/>
                          </a:solidFill>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s-ES" sz="1800" b="0" i="0" u="none" strike="noStrike" dirty="0">
                          <a:solidFill>
                            <a:srgbClr val="000000"/>
                          </a:solidFill>
                          <a:latin typeface="Arial"/>
                        </a:rPr>
                        <a:t>Cimentaciones especiales: Pilas y Pilotes</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28-sep-12</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316901">
                <a:tc>
                  <a:txBody>
                    <a:bodyPr/>
                    <a:lstStyle/>
                    <a:p>
                      <a:pPr algn="ctr" rtl="0" fontAlgn="t"/>
                      <a:r>
                        <a:rPr lang="en-US" sz="1800" b="0" i="0" u="none" strike="noStrike">
                          <a:solidFill>
                            <a:srgbClr val="000000"/>
                          </a:solidFill>
                          <a:latin typeface="Arial"/>
                        </a:rPr>
                        <a:t>5</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800" b="0" i="0" u="none" strike="noStrike" dirty="0" err="1">
                          <a:solidFill>
                            <a:srgbClr val="000000"/>
                          </a:solidFill>
                          <a:latin typeface="Arial"/>
                        </a:rPr>
                        <a:t>Cimentaciones</a:t>
                      </a:r>
                      <a:r>
                        <a:rPr lang="en-US" sz="1800" b="0" i="0" u="none" strike="noStrike" dirty="0">
                          <a:solidFill>
                            <a:srgbClr val="000000"/>
                          </a:solidFill>
                          <a:latin typeface="Arial"/>
                        </a:rPr>
                        <a:t> </a:t>
                      </a:r>
                      <a:r>
                        <a:rPr lang="en-US" sz="1800" b="0" i="0" u="none" strike="noStrike" dirty="0" err="1">
                          <a:solidFill>
                            <a:srgbClr val="000000"/>
                          </a:solidFill>
                          <a:latin typeface="Arial"/>
                        </a:rPr>
                        <a:t>por</a:t>
                      </a:r>
                      <a:r>
                        <a:rPr lang="en-US" sz="1800" b="0" i="0" u="none" strike="noStrike" dirty="0">
                          <a:solidFill>
                            <a:srgbClr val="000000"/>
                          </a:solidFill>
                          <a:latin typeface="Arial"/>
                        </a:rPr>
                        <a:t> </a:t>
                      </a:r>
                      <a:r>
                        <a:rPr lang="en-US" sz="1800" b="0" i="0" u="none" strike="noStrike" dirty="0" err="1">
                          <a:solidFill>
                            <a:srgbClr val="000000"/>
                          </a:solidFill>
                          <a:latin typeface="Arial"/>
                        </a:rPr>
                        <a:t>compensación</a:t>
                      </a:r>
                      <a:endParaRPr lang="en-US" sz="1800" b="0" i="0" u="none" strike="noStrike" dirty="0">
                        <a:solidFill>
                          <a:srgbClr val="000000"/>
                        </a:solidFill>
                        <a:latin typeface="Arial"/>
                      </a:endParaRP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dirty="0">
                          <a:solidFill>
                            <a:srgbClr val="000000"/>
                          </a:solidFill>
                          <a:latin typeface="Calibri"/>
                        </a:rPr>
                        <a:t>03-oct-12</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704505">
                <a:tc>
                  <a:txBody>
                    <a:bodyPr/>
                    <a:lstStyle/>
                    <a:p>
                      <a:pPr algn="ctr" fontAlgn="t"/>
                      <a:r>
                        <a:rPr lang="en-US" sz="1800" b="1" i="0" u="none" strike="noStrike" dirty="0">
                          <a:solidFill>
                            <a:srgbClr val="000000"/>
                          </a:solidFill>
                          <a:latin typeface="Arial"/>
                        </a:rPr>
                        <a:t> </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t"/>
                      <a:r>
                        <a:rPr lang="es-ES" sz="1800" b="1" i="0" u="none" strike="noStrike" dirty="0">
                          <a:solidFill>
                            <a:srgbClr val="000000"/>
                          </a:solidFill>
                          <a:latin typeface="Arial"/>
                        </a:rPr>
                        <a:t>EXAMEN 1ER PARCIAL: Preliminares y Cimentaciones</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dirty="0">
                          <a:solidFill>
                            <a:srgbClr val="000000"/>
                          </a:solidFill>
                          <a:latin typeface="Calibri"/>
                        </a:rPr>
                        <a:t>05-oct-12</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46331"/>
          </a:xfrm>
          <a:prstGeom prst="rect">
            <a:avLst/>
          </a:prstGeom>
          <a:solidFill>
            <a:schemeClr val="bg1">
              <a:lumMod val="85000"/>
            </a:schemeClr>
          </a:solidFill>
        </p:spPr>
        <p:txBody>
          <a:bodyPr wrap="square" rtlCol="0">
            <a:spAutoFit/>
          </a:bodyPr>
          <a:lstStyle/>
          <a:p>
            <a:r>
              <a:rPr lang="es-MX" b="1" dirty="0" smtClean="0">
                <a:latin typeface="Arial" pitchFamily="34" charset="0"/>
                <a:cs typeface="Arial" pitchFamily="34" charset="0"/>
              </a:rPr>
              <a:t>Procedimientos Constructivos</a:t>
            </a:r>
          </a:p>
          <a:p>
            <a:pPr algn="r"/>
            <a:r>
              <a:rPr lang="es-MX" b="1" dirty="0" smtClean="0">
                <a:latin typeface="Arial" pitchFamily="34" charset="0"/>
                <a:cs typeface="Arial" pitchFamily="34" charset="0"/>
              </a:rPr>
              <a:t>Unidad 1: Previos a la Construcción (Preliminares)</a:t>
            </a:r>
            <a:endParaRPr lang="en-US" b="1" dirty="0">
              <a:latin typeface="Arial" pitchFamily="34" charset="0"/>
              <a:cs typeface="Arial" pitchFamily="34" charset="0"/>
            </a:endParaRPr>
          </a:p>
        </p:txBody>
      </p:sp>
      <p:sp>
        <p:nvSpPr>
          <p:cNvPr id="7" name="TextBox 6"/>
          <p:cNvSpPr txBox="1"/>
          <p:nvPr/>
        </p:nvSpPr>
        <p:spPr>
          <a:xfrm>
            <a:off x="359024" y="1052736"/>
            <a:ext cx="8784976" cy="400110"/>
          </a:xfrm>
          <a:prstGeom prst="rect">
            <a:avLst/>
          </a:prstGeom>
          <a:noFill/>
        </p:spPr>
        <p:txBody>
          <a:bodyPr wrap="square" rtlCol="0">
            <a:spAutoFit/>
          </a:bodyPr>
          <a:lstStyle/>
          <a:p>
            <a:r>
              <a:rPr lang="es-ES" sz="2000" b="1" u="sng" dirty="0" smtClean="0"/>
              <a:t>Estudios preliminares (suelo)</a:t>
            </a:r>
          </a:p>
        </p:txBody>
      </p:sp>
      <p:sp>
        <p:nvSpPr>
          <p:cNvPr id="5" name="TextBox 4"/>
          <p:cNvSpPr txBox="1"/>
          <p:nvPr/>
        </p:nvSpPr>
        <p:spPr>
          <a:xfrm>
            <a:off x="827584" y="1556792"/>
            <a:ext cx="7885384" cy="646331"/>
          </a:xfrm>
          <a:prstGeom prst="rect">
            <a:avLst/>
          </a:prstGeom>
          <a:noFill/>
          <a:ln>
            <a:noFill/>
          </a:ln>
        </p:spPr>
        <p:txBody>
          <a:bodyPr wrap="square" rtlCol="0">
            <a:spAutoFit/>
          </a:bodyPr>
          <a:lstStyle/>
          <a:p>
            <a:pPr marL="342900" indent="-342900">
              <a:buFont typeface="Arial" pitchFamily="34" charset="0"/>
              <a:buChar char="•"/>
            </a:pPr>
            <a:r>
              <a:rPr lang="es-ES" dirty="0" smtClean="0"/>
              <a:t>Levantamiento topográfico.  (Para hacer proyecto arquitectónico)</a:t>
            </a:r>
          </a:p>
          <a:p>
            <a:pPr marL="342900" indent="-342900">
              <a:buFont typeface="Arial" pitchFamily="34" charset="0"/>
              <a:buChar char="•"/>
            </a:pPr>
            <a:r>
              <a:rPr lang="es-ES" dirty="0" smtClean="0"/>
              <a:t>Investigación de resistencia del terreno.  (Para cálculo estructural)</a:t>
            </a:r>
          </a:p>
        </p:txBody>
      </p:sp>
      <p:sp>
        <p:nvSpPr>
          <p:cNvPr id="6" name="TextBox 5"/>
          <p:cNvSpPr txBox="1"/>
          <p:nvPr/>
        </p:nvSpPr>
        <p:spPr>
          <a:xfrm>
            <a:off x="683568" y="3212976"/>
            <a:ext cx="7885384" cy="1754326"/>
          </a:xfrm>
          <a:prstGeom prst="rect">
            <a:avLst/>
          </a:prstGeom>
          <a:noFill/>
          <a:ln>
            <a:noFill/>
          </a:ln>
        </p:spPr>
        <p:txBody>
          <a:bodyPr wrap="square" rtlCol="0">
            <a:spAutoFit/>
          </a:bodyPr>
          <a:lstStyle/>
          <a:p>
            <a:pPr marL="177800" indent="273050">
              <a:buFont typeface="Arial" pitchFamily="34" charset="0"/>
              <a:buChar char="•"/>
            </a:pPr>
            <a:r>
              <a:rPr lang="es-ES" dirty="0" smtClean="0"/>
              <a:t>Limpieza del terreno. </a:t>
            </a:r>
          </a:p>
          <a:p>
            <a:pPr marL="177800" indent="273050">
              <a:buFont typeface="Arial" pitchFamily="34" charset="0"/>
              <a:buChar char="•"/>
            </a:pPr>
            <a:r>
              <a:rPr lang="es-ES" dirty="0" smtClean="0"/>
              <a:t>Nivelación del terreno.</a:t>
            </a:r>
          </a:p>
          <a:p>
            <a:pPr marL="177800" indent="273050">
              <a:buFont typeface="Arial" pitchFamily="34" charset="0"/>
              <a:buChar char="•"/>
            </a:pPr>
            <a:r>
              <a:rPr lang="es-ES" dirty="0" smtClean="0"/>
              <a:t>Trazo para el inicio de la obra.</a:t>
            </a:r>
          </a:p>
          <a:p>
            <a:pPr marL="177800" indent="273050">
              <a:buFont typeface="Arial" pitchFamily="34" charset="0"/>
              <a:buChar char="•"/>
            </a:pPr>
            <a:r>
              <a:rPr lang="es-ES" dirty="0" smtClean="0"/>
              <a:t>Bancos de nivel.</a:t>
            </a:r>
          </a:p>
          <a:p>
            <a:pPr marL="177800" indent="273050">
              <a:buFont typeface="Arial" pitchFamily="34" charset="0"/>
              <a:buChar char="•"/>
            </a:pPr>
            <a:r>
              <a:rPr lang="es-ES" dirty="0" smtClean="0"/>
              <a:t>Protección a colindantes.</a:t>
            </a:r>
          </a:p>
          <a:p>
            <a:pPr marL="177800" indent="273050">
              <a:buFont typeface="Arial" pitchFamily="34" charset="0"/>
              <a:buChar char="•"/>
            </a:pPr>
            <a:r>
              <a:rPr lang="es-ES" dirty="0" smtClean="0"/>
              <a:t>Derribo y/o protección de arboles.</a:t>
            </a:r>
            <a:endParaRPr lang="en-US" b="1" dirty="0"/>
          </a:p>
        </p:txBody>
      </p:sp>
      <p:sp>
        <p:nvSpPr>
          <p:cNvPr id="8" name="TextBox 7"/>
          <p:cNvSpPr txBox="1"/>
          <p:nvPr/>
        </p:nvSpPr>
        <p:spPr>
          <a:xfrm>
            <a:off x="359024" y="2636912"/>
            <a:ext cx="8784976" cy="400110"/>
          </a:xfrm>
          <a:prstGeom prst="rect">
            <a:avLst/>
          </a:prstGeom>
          <a:noFill/>
        </p:spPr>
        <p:txBody>
          <a:bodyPr wrap="square" rtlCol="0">
            <a:spAutoFit/>
          </a:bodyPr>
          <a:lstStyle/>
          <a:p>
            <a:r>
              <a:rPr lang="es-ES" sz="2000" b="1" u="sng" dirty="0" smtClean="0"/>
              <a:t>Obras preliminares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46331"/>
          </a:xfrm>
          <a:prstGeom prst="rect">
            <a:avLst/>
          </a:prstGeom>
          <a:solidFill>
            <a:schemeClr val="bg1">
              <a:lumMod val="85000"/>
            </a:schemeClr>
          </a:solidFill>
        </p:spPr>
        <p:txBody>
          <a:bodyPr wrap="square" rtlCol="0">
            <a:spAutoFit/>
          </a:bodyPr>
          <a:lstStyle/>
          <a:p>
            <a:r>
              <a:rPr lang="es-MX" b="1" dirty="0" smtClean="0">
                <a:latin typeface="Arial" pitchFamily="34" charset="0"/>
                <a:cs typeface="Arial" pitchFamily="34" charset="0"/>
              </a:rPr>
              <a:t>Procedimientos Constructivos</a:t>
            </a:r>
          </a:p>
          <a:p>
            <a:pPr algn="r"/>
            <a:r>
              <a:rPr lang="es-MX" b="1" dirty="0" smtClean="0">
                <a:latin typeface="Arial" pitchFamily="34" charset="0"/>
                <a:cs typeface="Arial" pitchFamily="34" charset="0"/>
              </a:rPr>
              <a:t>Unidad 1: Previos a la Construcción (Preliminares)</a:t>
            </a:r>
            <a:endParaRPr lang="en-US" b="1" dirty="0">
              <a:latin typeface="Arial" pitchFamily="34" charset="0"/>
              <a:cs typeface="Arial" pitchFamily="34" charset="0"/>
            </a:endParaRPr>
          </a:p>
        </p:txBody>
      </p:sp>
      <p:sp>
        <p:nvSpPr>
          <p:cNvPr id="7" name="TextBox 6"/>
          <p:cNvSpPr txBox="1"/>
          <p:nvPr/>
        </p:nvSpPr>
        <p:spPr>
          <a:xfrm>
            <a:off x="0" y="764704"/>
            <a:ext cx="9144000" cy="400110"/>
          </a:xfrm>
          <a:prstGeom prst="rect">
            <a:avLst/>
          </a:prstGeom>
          <a:noFill/>
        </p:spPr>
        <p:txBody>
          <a:bodyPr wrap="square" rtlCol="0">
            <a:spAutoFit/>
          </a:bodyPr>
          <a:lstStyle/>
          <a:p>
            <a:r>
              <a:rPr lang="es-ES" sz="2000" b="1" u="sng" dirty="0" smtClean="0"/>
              <a:t>Limpieza del Terreno</a:t>
            </a:r>
            <a:endParaRPr lang="es-ES" sz="2000" b="1" u="sng" dirty="0" smtClean="0"/>
          </a:p>
        </p:txBody>
      </p:sp>
      <p:sp>
        <p:nvSpPr>
          <p:cNvPr id="5" name="TextBox 4"/>
          <p:cNvSpPr txBox="1"/>
          <p:nvPr/>
        </p:nvSpPr>
        <p:spPr>
          <a:xfrm>
            <a:off x="755576" y="1196752"/>
            <a:ext cx="7885384" cy="2862322"/>
          </a:xfrm>
          <a:prstGeom prst="rect">
            <a:avLst/>
          </a:prstGeom>
          <a:noFill/>
          <a:ln>
            <a:noFill/>
          </a:ln>
        </p:spPr>
        <p:txBody>
          <a:bodyPr wrap="square" rtlCol="0">
            <a:spAutoFit/>
          </a:bodyPr>
          <a:lstStyle/>
          <a:p>
            <a:r>
              <a:rPr lang="es-ES" dirty="0" smtClean="0"/>
              <a:t>La limpieza del terreno, se hará para preparar el lugar donde se va a construir, quitando de él basura, escombro, yerba, arbustos o restos de construcciones anteriores. </a:t>
            </a:r>
            <a:endParaRPr lang="es-ES" dirty="0" smtClean="0"/>
          </a:p>
          <a:p>
            <a:endParaRPr lang="es-ES" dirty="0" smtClean="0"/>
          </a:p>
          <a:p>
            <a:r>
              <a:rPr lang="es-ES" dirty="0" smtClean="0"/>
              <a:t>Si </a:t>
            </a:r>
            <a:r>
              <a:rPr lang="es-ES" dirty="0" smtClean="0"/>
              <a:t>se encuentran raíces o restos de arboles deben quitarse completamente para no estorbar el proceso de la obra. </a:t>
            </a:r>
            <a:endParaRPr lang="es-ES" dirty="0" smtClean="0"/>
          </a:p>
          <a:p>
            <a:endParaRPr lang="en-US" b="1" dirty="0" smtClean="0"/>
          </a:p>
          <a:p>
            <a:r>
              <a:rPr lang="es-ES" dirty="0" smtClean="0"/>
              <a:t>Los escombros producto de la limpieza del terreno, deben sacarse de la obra o colocarse en un lugar donde no estorben, si es que el tamaño del terreno así lo permite.</a:t>
            </a:r>
            <a:endParaRPr lang="en-US" b="1" dirty="0"/>
          </a:p>
        </p:txBody>
      </p:sp>
      <p:pic>
        <p:nvPicPr>
          <p:cNvPr id="3074" name="Picture 2" descr="http://elknol.files.wordpress.com/2009/03/dsc0309-11.jpg"/>
          <p:cNvPicPr>
            <a:picLocks noChangeAspect="1" noChangeArrowheads="1"/>
          </p:cNvPicPr>
          <p:nvPr/>
        </p:nvPicPr>
        <p:blipFill>
          <a:blip r:embed="rId2" cstate="print"/>
          <a:srcRect l="8151" t="10204" r="15228" b="4082"/>
          <a:stretch>
            <a:fillRect/>
          </a:stretch>
        </p:blipFill>
        <p:spPr bwMode="auto">
          <a:xfrm>
            <a:off x="5759624" y="3789040"/>
            <a:ext cx="3384376" cy="2520280"/>
          </a:xfrm>
          <a:prstGeom prst="rect">
            <a:avLst/>
          </a:prstGeom>
          <a:noFill/>
        </p:spPr>
      </p:pic>
      <p:pic>
        <p:nvPicPr>
          <p:cNvPr id="3076" name="Picture 4" descr="http://3.bp.blogspot.com/_7jQY52lnOrI/SFg3ePKUNKI/AAAAAAAADO0/med5DppPedg/s400/penamoaexcavadora.jpg"/>
          <p:cNvPicPr>
            <a:picLocks noChangeAspect="1" noChangeArrowheads="1"/>
          </p:cNvPicPr>
          <p:nvPr/>
        </p:nvPicPr>
        <p:blipFill>
          <a:blip r:embed="rId3" cstate="print"/>
          <a:srcRect/>
          <a:stretch>
            <a:fillRect/>
          </a:stretch>
        </p:blipFill>
        <p:spPr bwMode="auto">
          <a:xfrm>
            <a:off x="2771800" y="3789040"/>
            <a:ext cx="3009900" cy="2876551"/>
          </a:xfrm>
          <a:prstGeom prst="rect">
            <a:avLst/>
          </a:prstGeom>
          <a:noFill/>
        </p:spPr>
      </p:pic>
      <p:pic>
        <p:nvPicPr>
          <p:cNvPr id="3078" name="Picture 6" descr="http://www.asich.com/media/2/thumb_20070528-levanta%20basura.jpg"/>
          <p:cNvPicPr>
            <a:picLocks noChangeAspect="1" noChangeArrowheads="1"/>
          </p:cNvPicPr>
          <p:nvPr/>
        </p:nvPicPr>
        <p:blipFill>
          <a:blip r:embed="rId4" cstate="print"/>
          <a:srcRect r="17921"/>
          <a:stretch>
            <a:fillRect/>
          </a:stretch>
        </p:blipFill>
        <p:spPr bwMode="auto">
          <a:xfrm>
            <a:off x="0" y="4077072"/>
            <a:ext cx="2736304" cy="241935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46331"/>
          </a:xfrm>
          <a:prstGeom prst="rect">
            <a:avLst/>
          </a:prstGeom>
          <a:solidFill>
            <a:schemeClr val="bg1">
              <a:lumMod val="85000"/>
            </a:schemeClr>
          </a:solidFill>
        </p:spPr>
        <p:txBody>
          <a:bodyPr wrap="square" rtlCol="0">
            <a:spAutoFit/>
          </a:bodyPr>
          <a:lstStyle/>
          <a:p>
            <a:r>
              <a:rPr lang="es-MX" b="1" dirty="0" smtClean="0">
                <a:latin typeface="Arial" pitchFamily="34" charset="0"/>
                <a:cs typeface="Arial" pitchFamily="34" charset="0"/>
              </a:rPr>
              <a:t>Procedimientos Constructivos</a:t>
            </a:r>
          </a:p>
          <a:p>
            <a:pPr algn="r"/>
            <a:r>
              <a:rPr lang="es-MX" b="1" dirty="0" smtClean="0">
                <a:latin typeface="Arial" pitchFamily="34" charset="0"/>
                <a:cs typeface="Arial" pitchFamily="34" charset="0"/>
              </a:rPr>
              <a:t>Unidad 1: Previos a la Construcción (Preliminares)</a:t>
            </a:r>
            <a:endParaRPr lang="en-US" b="1" dirty="0">
              <a:latin typeface="Arial" pitchFamily="34" charset="0"/>
              <a:cs typeface="Arial" pitchFamily="34" charset="0"/>
            </a:endParaRPr>
          </a:p>
        </p:txBody>
      </p:sp>
      <p:sp>
        <p:nvSpPr>
          <p:cNvPr id="7" name="TextBox 6"/>
          <p:cNvSpPr txBox="1"/>
          <p:nvPr/>
        </p:nvSpPr>
        <p:spPr>
          <a:xfrm>
            <a:off x="0" y="764704"/>
            <a:ext cx="9144000" cy="400110"/>
          </a:xfrm>
          <a:prstGeom prst="rect">
            <a:avLst/>
          </a:prstGeom>
          <a:noFill/>
        </p:spPr>
        <p:txBody>
          <a:bodyPr wrap="square" rtlCol="0">
            <a:spAutoFit/>
          </a:bodyPr>
          <a:lstStyle/>
          <a:p>
            <a:r>
              <a:rPr lang="es-ES" sz="2000" b="1" u="sng" dirty="0" smtClean="0"/>
              <a:t>Nivelación del Terreno</a:t>
            </a:r>
            <a:endParaRPr lang="es-ES" sz="2000" b="1" u="sng" dirty="0" smtClean="0"/>
          </a:p>
        </p:txBody>
      </p:sp>
      <p:sp>
        <p:nvSpPr>
          <p:cNvPr id="5" name="TextBox 4"/>
          <p:cNvSpPr txBox="1"/>
          <p:nvPr/>
        </p:nvSpPr>
        <p:spPr>
          <a:xfrm>
            <a:off x="251520" y="1124744"/>
            <a:ext cx="8640960" cy="2862322"/>
          </a:xfrm>
          <a:prstGeom prst="rect">
            <a:avLst/>
          </a:prstGeom>
          <a:noFill/>
          <a:ln>
            <a:noFill/>
          </a:ln>
        </p:spPr>
        <p:txBody>
          <a:bodyPr wrap="square" rtlCol="0">
            <a:spAutoFit/>
          </a:bodyPr>
          <a:lstStyle/>
          <a:p>
            <a:endParaRPr lang="es-ES" dirty="0" smtClean="0"/>
          </a:p>
          <a:p>
            <a:r>
              <a:rPr lang="es-ES" dirty="0" smtClean="0"/>
              <a:t>Consiste </a:t>
            </a:r>
            <a:r>
              <a:rPr lang="es-ES" dirty="0" smtClean="0"/>
              <a:t>en establecer un nivel de referencia de manera permanente </a:t>
            </a:r>
            <a:r>
              <a:rPr lang="es-ES" dirty="0" smtClean="0"/>
              <a:t>y visible </a:t>
            </a:r>
            <a:r>
              <a:rPr lang="es-ES" dirty="0" smtClean="0"/>
              <a:t>durante el desarrollo de la obra, a fin de que pueda ser empleado </a:t>
            </a:r>
            <a:r>
              <a:rPr lang="es-ES" dirty="0" smtClean="0"/>
              <a:t>en distintas </a:t>
            </a:r>
            <a:r>
              <a:rPr lang="es-ES" dirty="0" smtClean="0"/>
              <a:t>operaciones a lo largo de la </a:t>
            </a:r>
            <a:r>
              <a:rPr lang="es-ES" dirty="0" smtClean="0"/>
              <a:t>construcción, como: </a:t>
            </a:r>
          </a:p>
          <a:p>
            <a:endParaRPr lang="es-ES" dirty="0" smtClean="0"/>
          </a:p>
          <a:p>
            <a:pPr>
              <a:buFont typeface="Arial" pitchFamily="34" charset="0"/>
              <a:buChar char="•"/>
            </a:pPr>
            <a:r>
              <a:rPr lang="es-ES" dirty="0" smtClean="0"/>
              <a:t> </a:t>
            </a:r>
            <a:r>
              <a:rPr lang="es-ES" dirty="0" smtClean="0"/>
              <a:t> Establecer </a:t>
            </a:r>
            <a:r>
              <a:rPr lang="es-ES" dirty="0" smtClean="0"/>
              <a:t>los </a:t>
            </a:r>
            <a:r>
              <a:rPr lang="es-ES" dirty="0" smtClean="0"/>
              <a:t>desniveles del </a:t>
            </a:r>
            <a:r>
              <a:rPr lang="es-ES" dirty="0" smtClean="0"/>
              <a:t>terreno, </a:t>
            </a:r>
            <a:endParaRPr lang="es-ES" dirty="0" smtClean="0"/>
          </a:p>
          <a:p>
            <a:pPr>
              <a:buFont typeface="Arial" pitchFamily="34" charset="0"/>
              <a:buChar char="•"/>
            </a:pPr>
            <a:r>
              <a:rPr lang="es-ES" dirty="0" smtClean="0"/>
              <a:t> </a:t>
            </a:r>
            <a:r>
              <a:rPr lang="es-ES" dirty="0" smtClean="0"/>
              <a:t> La </a:t>
            </a:r>
            <a:r>
              <a:rPr lang="es-ES" dirty="0" smtClean="0"/>
              <a:t>profundidad requerida por los cimientos y tuberías, </a:t>
            </a:r>
            <a:endParaRPr lang="es-ES" dirty="0" smtClean="0"/>
          </a:p>
          <a:p>
            <a:pPr>
              <a:buFont typeface="Arial" pitchFamily="34" charset="0"/>
              <a:buChar char="•"/>
            </a:pPr>
            <a:r>
              <a:rPr lang="es-ES" dirty="0" smtClean="0"/>
              <a:t> </a:t>
            </a:r>
            <a:r>
              <a:rPr lang="es-ES" dirty="0" smtClean="0"/>
              <a:t> Las </a:t>
            </a:r>
            <a:r>
              <a:rPr lang="es-ES" dirty="0" smtClean="0"/>
              <a:t>alturas </a:t>
            </a:r>
            <a:r>
              <a:rPr lang="es-ES" dirty="0" smtClean="0"/>
              <a:t>de los </a:t>
            </a:r>
            <a:r>
              <a:rPr lang="es-ES" dirty="0" smtClean="0"/>
              <a:t>muros, vanos, vigas y demás. </a:t>
            </a:r>
            <a:endParaRPr lang="es-ES" dirty="0" smtClean="0"/>
          </a:p>
          <a:p>
            <a:endParaRPr lang="es-ES" dirty="0" smtClean="0"/>
          </a:p>
          <a:p>
            <a:endParaRPr lang="es-ES" dirty="0" smtClean="0"/>
          </a:p>
        </p:txBody>
      </p:sp>
      <p:pic>
        <p:nvPicPr>
          <p:cNvPr id="18434" name="Picture 2" descr="http://safe-img03.olx.com.mx/ui/11/12/67/1313161879_101660567_1-Fotos-de--Limpieza-de-terrenos.jpg"/>
          <p:cNvPicPr>
            <a:picLocks noChangeAspect="1" noChangeArrowheads="1"/>
          </p:cNvPicPr>
          <p:nvPr/>
        </p:nvPicPr>
        <p:blipFill>
          <a:blip r:embed="rId2" cstate="print"/>
          <a:srcRect t="26465" b="5835"/>
          <a:stretch>
            <a:fillRect/>
          </a:stretch>
        </p:blipFill>
        <p:spPr bwMode="auto">
          <a:xfrm>
            <a:off x="3419872" y="3649646"/>
            <a:ext cx="5377062" cy="273168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46331"/>
          </a:xfrm>
          <a:prstGeom prst="rect">
            <a:avLst/>
          </a:prstGeom>
          <a:solidFill>
            <a:schemeClr val="bg1">
              <a:lumMod val="85000"/>
            </a:schemeClr>
          </a:solidFill>
        </p:spPr>
        <p:txBody>
          <a:bodyPr wrap="square" rtlCol="0">
            <a:spAutoFit/>
          </a:bodyPr>
          <a:lstStyle/>
          <a:p>
            <a:r>
              <a:rPr lang="es-MX" b="1" dirty="0" smtClean="0">
                <a:latin typeface="Arial" pitchFamily="34" charset="0"/>
                <a:cs typeface="Arial" pitchFamily="34" charset="0"/>
              </a:rPr>
              <a:t>Procedimientos Constructivos</a:t>
            </a:r>
          </a:p>
          <a:p>
            <a:pPr algn="r"/>
            <a:r>
              <a:rPr lang="es-MX" b="1" dirty="0" smtClean="0">
                <a:latin typeface="Arial" pitchFamily="34" charset="0"/>
                <a:cs typeface="Arial" pitchFamily="34" charset="0"/>
              </a:rPr>
              <a:t>Unidad 1: Previos a la Construcción (Preliminares)</a:t>
            </a:r>
            <a:endParaRPr lang="en-US" b="1" dirty="0">
              <a:latin typeface="Arial" pitchFamily="34" charset="0"/>
              <a:cs typeface="Arial" pitchFamily="34" charset="0"/>
            </a:endParaRPr>
          </a:p>
        </p:txBody>
      </p:sp>
      <p:sp>
        <p:nvSpPr>
          <p:cNvPr id="7" name="TextBox 6"/>
          <p:cNvSpPr txBox="1"/>
          <p:nvPr/>
        </p:nvSpPr>
        <p:spPr>
          <a:xfrm>
            <a:off x="0" y="764704"/>
            <a:ext cx="9144000" cy="400110"/>
          </a:xfrm>
          <a:prstGeom prst="rect">
            <a:avLst/>
          </a:prstGeom>
          <a:noFill/>
        </p:spPr>
        <p:txBody>
          <a:bodyPr wrap="square" rtlCol="0">
            <a:spAutoFit/>
          </a:bodyPr>
          <a:lstStyle/>
          <a:p>
            <a:r>
              <a:rPr lang="es-ES" sz="2000" b="1" u="sng" dirty="0" smtClean="0"/>
              <a:t>Nivelación del Terreno</a:t>
            </a:r>
            <a:endParaRPr lang="es-ES" sz="2000" b="1" u="sng" dirty="0" smtClean="0"/>
          </a:p>
        </p:txBody>
      </p:sp>
      <p:sp>
        <p:nvSpPr>
          <p:cNvPr id="5" name="TextBox 4"/>
          <p:cNvSpPr txBox="1"/>
          <p:nvPr/>
        </p:nvSpPr>
        <p:spPr>
          <a:xfrm>
            <a:off x="251520" y="1124744"/>
            <a:ext cx="8640960" cy="2031325"/>
          </a:xfrm>
          <a:prstGeom prst="rect">
            <a:avLst/>
          </a:prstGeom>
          <a:noFill/>
          <a:ln>
            <a:noFill/>
          </a:ln>
        </p:spPr>
        <p:txBody>
          <a:bodyPr wrap="square" rtlCol="0">
            <a:spAutoFit/>
          </a:bodyPr>
          <a:lstStyle/>
          <a:p>
            <a:endParaRPr lang="es-ES" dirty="0" smtClean="0"/>
          </a:p>
          <a:p>
            <a:r>
              <a:rPr lang="es-ES" dirty="0" smtClean="0"/>
              <a:t>Los </a:t>
            </a:r>
            <a:r>
              <a:rPr lang="es-ES" dirty="0" smtClean="0"/>
              <a:t>niveles se determinan habitualmente, sobretodo en obras pequeñas, mediante la utilización de una </a:t>
            </a:r>
            <a:r>
              <a:rPr lang="es-ES" u="sng" dirty="0" smtClean="0"/>
              <a:t>manguera que no exceda los10 m., transparente, llena de agua sin burbujas</a:t>
            </a:r>
            <a:r>
              <a:rPr lang="es-ES" dirty="0" smtClean="0"/>
              <a:t>, que permite establecer </a:t>
            </a:r>
            <a:r>
              <a:rPr lang="es-ES" dirty="0" smtClean="0"/>
              <a:t>niveles iguales </a:t>
            </a:r>
            <a:r>
              <a:rPr lang="es-ES" dirty="0" smtClean="0"/>
              <a:t>en sus extremos, niveles que son marcados en estacas u otros </a:t>
            </a:r>
            <a:r>
              <a:rPr lang="es-ES" dirty="0" smtClean="0"/>
              <a:t>elementos permanentes</a:t>
            </a:r>
            <a:r>
              <a:rPr lang="es-ES" dirty="0" smtClean="0"/>
              <a:t>, y cuyas distancias al terreno pueden ser medidas, posibilitando </a:t>
            </a:r>
            <a:r>
              <a:rPr lang="es-ES" dirty="0" smtClean="0"/>
              <a:t>por diferencia </a:t>
            </a:r>
            <a:r>
              <a:rPr lang="es-ES" dirty="0" smtClean="0"/>
              <a:t>conocer los desniveles entre distintos puntos</a:t>
            </a:r>
            <a:r>
              <a:rPr lang="es-ES" dirty="0" smtClean="0"/>
              <a:t>. </a:t>
            </a:r>
          </a:p>
          <a:p>
            <a:endParaRPr lang="es-ES" dirty="0" smtClean="0"/>
          </a:p>
        </p:txBody>
      </p:sp>
      <p:pic>
        <p:nvPicPr>
          <p:cNvPr id="18438" name="Picture 6" descr="https://encrypted-tbn0.google.com/images?q=tbn:ANd9GcQfvCjlzQLgZqArJVM3dKJBAPNAhgMAHHO8ao4TfGBtoukZGHdu"/>
          <p:cNvPicPr>
            <a:picLocks noChangeAspect="1" noChangeArrowheads="1"/>
          </p:cNvPicPr>
          <p:nvPr/>
        </p:nvPicPr>
        <p:blipFill>
          <a:blip r:embed="rId2" cstate="print"/>
          <a:srcRect/>
          <a:stretch>
            <a:fillRect/>
          </a:stretch>
        </p:blipFill>
        <p:spPr bwMode="auto">
          <a:xfrm>
            <a:off x="0" y="3212976"/>
            <a:ext cx="4752528" cy="3081720"/>
          </a:xfrm>
          <a:prstGeom prst="rect">
            <a:avLst/>
          </a:prstGeom>
          <a:noFill/>
        </p:spPr>
      </p:pic>
      <p:pic>
        <p:nvPicPr>
          <p:cNvPr id="21506" name="Picture 2" descr="http://4.bp.blogspot.com/-Ds2VOLKnMKs/TcMOOLuIPmI/AAAAAAAABxw/ShmT5x1ZE2c/s1600/1.jpg"/>
          <p:cNvPicPr>
            <a:picLocks noChangeAspect="1" noChangeArrowheads="1"/>
          </p:cNvPicPr>
          <p:nvPr/>
        </p:nvPicPr>
        <p:blipFill>
          <a:blip r:embed="rId3" cstate="print"/>
          <a:srcRect/>
          <a:stretch>
            <a:fillRect/>
          </a:stretch>
        </p:blipFill>
        <p:spPr bwMode="auto">
          <a:xfrm>
            <a:off x="4788024" y="2852936"/>
            <a:ext cx="3810000" cy="1981201"/>
          </a:xfrm>
          <a:prstGeom prst="rect">
            <a:avLst/>
          </a:prstGeom>
          <a:noFill/>
        </p:spPr>
      </p:pic>
      <p:pic>
        <p:nvPicPr>
          <p:cNvPr id="21508" name="Picture 4" descr="http://www.comohacer.info/wp-content/uploads/nivelar1.jpg"/>
          <p:cNvPicPr>
            <a:picLocks noChangeAspect="1" noChangeArrowheads="1"/>
          </p:cNvPicPr>
          <p:nvPr/>
        </p:nvPicPr>
        <p:blipFill>
          <a:blip r:embed="rId4" cstate="print"/>
          <a:srcRect l="9655" t="5527" r="7312" b="8356"/>
          <a:stretch>
            <a:fillRect/>
          </a:stretch>
        </p:blipFill>
        <p:spPr bwMode="auto">
          <a:xfrm>
            <a:off x="5004048" y="4913784"/>
            <a:ext cx="3744416" cy="194421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46331"/>
          </a:xfrm>
          <a:prstGeom prst="rect">
            <a:avLst/>
          </a:prstGeom>
          <a:solidFill>
            <a:schemeClr val="bg1">
              <a:lumMod val="85000"/>
            </a:schemeClr>
          </a:solidFill>
        </p:spPr>
        <p:txBody>
          <a:bodyPr wrap="square" rtlCol="0">
            <a:spAutoFit/>
          </a:bodyPr>
          <a:lstStyle/>
          <a:p>
            <a:r>
              <a:rPr lang="es-MX" b="1" dirty="0" smtClean="0">
                <a:latin typeface="Arial" pitchFamily="34" charset="0"/>
                <a:cs typeface="Arial" pitchFamily="34" charset="0"/>
              </a:rPr>
              <a:t>Procedimientos Constructivos</a:t>
            </a:r>
          </a:p>
          <a:p>
            <a:pPr algn="r"/>
            <a:r>
              <a:rPr lang="es-MX" b="1" dirty="0" smtClean="0">
                <a:latin typeface="Arial" pitchFamily="34" charset="0"/>
                <a:cs typeface="Arial" pitchFamily="34" charset="0"/>
              </a:rPr>
              <a:t>Unidad 1: Previos a la Construcción (Preliminares)</a:t>
            </a:r>
            <a:endParaRPr lang="en-US" b="1" dirty="0">
              <a:latin typeface="Arial" pitchFamily="34" charset="0"/>
              <a:cs typeface="Arial" pitchFamily="34" charset="0"/>
            </a:endParaRPr>
          </a:p>
        </p:txBody>
      </p:sp>
      <p:sp>
        <p:nvSpPr>
          <p:cNvPr id="7" name="TextBox 6"/>
          <p:cNvSpPr txBox="1"/>
          <p:nvPr/>
        </p:nvSpPr>
        <p:spPr>
          <a:xfrm>
            <a:off x="0" y="764704"/>
            <a:ext cx="9144000" cy="400110"/>
          </a:xfrm>
          <a:prstGeom prst="rect">
            <a:avLst/>
          </a:prstGeom>
          <a:noFill/>
        </p:spPr>
        <p:txBody>
          <a:bodyPr wrap="square" rtlCol="0">
            <a:spAutoFit/>
          </a:bodyPr>
          <a:lstStyle/>
          <a:p>
            <a:r>
              <a:rPr lang="es-ES" sz="2000" b="1" u="sng" dirty="0" smtClean="0"/>
              <a:t>Nivelación del Terreno</a:t>
            </a:r>
            <a:endParaRPr lang="es-ES" sz="2000" b="1" u="sng" dirty="0" smtClean="0"/>
          </a:p>
        </p:txBody>
      </p:sp>
      <p:sp>
        <p:nvSpPr>
          <p:cNvPr id="5" name="TextBox 4"/>
          <p:cNvSpPr txBox="1"/>
          <p:nvPr/>
        </p:nvSpPr>
        <p:spPr>
          <a:xfrm>
            <a:off x="251520" y="1196752"/>
            <a:ext cx="8640960" cy="1754326"/>
          </a:xfrm>
          <a:prstGeom prst="rect">
            <a:avLst/>
          </a:prstGeom>
          <a:noFill/>
          <a:ln>
            <a:noFill/>
          </a:ln>
        </p:spPr>
        <p:txBody>
          <a:bodyPr wrap="square" rtlCol="0">
            <a:spAutoFit/>
          </a:bodyPr>
          <a:lstStyle/>
          <a:p>
            <a:endParaRPr lang="es-ES" dirty="0" smtClean="0"/>
          </a:p>
          <a:p>
            <a:r>
              <a:rPr lang="es-ES" dirty="0" smtClean="0"/>
              <a:t>Conocidos </a:t>
            </a:r>
            <a:r>
              <a:rPr lang="es-ES" dirty="0" smtClean="0"/>
              <a:t>los niveles es posible realizar los trabajos de corte y </a:t>
            </a:r>
            <a:r>
              <a:rPr lang="es-ES" dirty="0" smtClean="0"/>
              <a:t>relleno.</a:t>
            </a:r>
          </a:p>
          <a:p>
            <a:endParaRPr lang="es-ES" dirty="0" smtClean="0"/>
          </a:p>
          <a:p>
            <a:r>
              <a:rPr lang="es-ES" dirty="0" smtClean="0"/>
              <a:t>E</a:t>
            </a:r>
            <a:r>
              <a:rPr lang="es-ES" dirty="0" smtClean="0"/>
              <a:t>s preferible evitar los rellenos, pero de ser necesarios </a:t>
            </a:r>
            <a:r>
              <a:rPr lang="es-ES" dirty="0" smtClean="0"/>
              <a:t>deben ser cuidadosamente compactados por capas de no más </a:t>
            </a:r>
            <a:r>
              <a:rPr lang="es-ES" dirty="0" smtClean="0"/>
              <a:t>de 30 </a:t>
            </a:r>
            <a:r>
              <a:rPr lang="es-ES" dirty="0" smtClean="0"/>
              <a:t>cm. de espesor, empleando pisones adecuados</a:t>
            </a:r>
            <a:r>
              <a:rPr lang="es-ES" dirty="0" smtClean="0"/>
              <a:t>.</a:t>
            </a:r>
          </a:p>
          <a:p>
            <a:endParaRPr lang="es-ES" b="1" dirty="0" smtClean="0"/>
          </a:p>
        </p:txBody>
      </p:sp>
      <p:pic>
        <p:nvPicPr>
          <p:cNvPr id="20482" name="Picture 2" descr="https://encrypted-tbn1.gstatic.com/images?q=tbn:ANd9GcRnT0tFzqvBta2h3XvDi7JamJ8kpiFOk1ghkN-5qZHh7BWizb_yJw"/>
          <p:cNvPicPr>
            <a:picLocks noChangeAspect="1" noChangeArrowheads="1"/>
          </p:cNvPicPr>
          <p:nvPr/>
        </p:nvPicPr>
        <p:blipFill>
          <a:blip r:embed="rId2" cstate="print"/>
          <a:srcRect/>
          <a:stretch>
            <a:fillRect/>
          </a:stretch>
        </p:blipFill>
        <p:spPr bwMode="auto">
          <a:xfrm>
            <a:off x="2771800" y="3789040"/>
            <a:ext cx="3556971" cy="2664296"/>
          </a:xfrm>
          <a:prstGeom prst="rect">
            <a:avLst/>
          </a:prstGeom>
          <a:noFill/>
        </p:spPr>
      </p:pic>
      <p:pic>
        <p:nvPicPr>
          <p:cNvPr id="20484" name="Picture 4" descr="https://encrypted-tbn3.gstatic.com/images?q=tbn:ANd9GcRv7212RkkoVLmea02gDrcQXyCe6hSx9DNa8HUrKyBGr1-Kz6fV"/>
          <p:cNvPicPr>
            <a:picLocks noChangeAspect="1" noChangeArrowheads="1"/>
          </p:cNvPicPr>
          <p:nvPr/>
        </p:nvPicPr>
        <p:blipFill>
          <a:blip r:embed="rId3" cstate="print"/>
          <a:srcRect l="13513" r="29730"/>
          <a:stretch>
            <a:fillRect/>
          </a:stretch>
        </p:blipFill>
        <p:spPr bwMode="auto">
          <a:xfrm>
            <a:off x="179512" y="2996952"/>
            <a:ext cx="1512168" cy="2664296"/>
          </a:xfrm>
          <a:prstGeom prst="rect">
            <a:avLst/>
          </a:prstGeom>
          <a:noFill/>
        </p:spPr>
      </p:pic>
      <p:pic>
        <p:nvPicPr>
          <p:cNvPr id="20486" name="Picture 6" descr="http://felixmaocho.files.wordpress.com/2009/11/apisonado20tierra.gif"/>
          <p:cNvPicPr>
            <a:picLocks noChangeAspect="1" noChangeArrowheads="1"/>
          </p:cNvPicPr>
          <p:nvPr/>
        </p:nvPicPr>
        <p:blipFill>
          <a:blip r:embed="rId4" cstate="print"/>
          <a:srcRect b="6161"/>
          <a:stretch>
            <a:fillRect/>
          </a:stretch>
        </p:blipFill>
        <p:spPr bwMode="auto">
          <a:xfrm>
            <a:off x="5755754" y="2708920"/>
            <a:ext cx="3388246" cy="2808312"/>
          </a:xfrm>
          <a:prstGeom prst="rect">
            <a:avLst/>
          </a:prstGeom>
          <a:noFill/>
        </p:spPr>
      </p:pic>
      <p:pic>
        <p:nvPicPr>
          <p:cNvPr id="20488" name="Picture 8" descr="http://www.maquinariahm.com/alquiler/images/stories/construccion/pison.jpg"/>
          <p:cNvPicPr>
            <a:picLocks noChangeAspect="1" noChangeArrowheads="1"/>
          </p:cNvPicPr>
          <p:nvPr/>
        </p:nvPicPr>
        <p:blipFill>
          <a:blip r:embed="rId5" cstate="print"/>
          <a:srcRect/>
          <a:stretch>
            <a:fillRect/>
          </a:stretch>
        </p:blipFill>
        <p:spPr bwMode="auto">
          <a:xfrm>
            <a:off x="1691680" y="2780928"/>
            <a:ext cx="1728192" cy="230568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46331"/>
          </a:xfrm>
          <a:prstGeom prst="rect">
            <a:avLst/>
          </a:prstGeom>
          <a:solidFill>
            <a:schemeClr val="bg1">
              <a:lumMod val="85000"/>
            </a:schemeClr>
          </a:solidFill>
        </p:spPr>
        <p:txBody>
          <a:bodyPr wrap="square" rtlCol="0">
            <a:spAutoFit/>
          </a:bodyPr>
          <a:lstStyle/>
          <a:p>
            <a:r>
              <a:rPr lang="es-MX" b="1" dirty="0" smtClean="0">
                <a:latin typeface="Arial" pitchFamily="34" charset="0"/>
                <a:cs typeface="Arial" pitchFamily="34" charset="0"/>
              </a:rPr>
              <a:t>Procedimientos Constructivos</a:t>
            </a:r>
          </a:p>
          <a:p>
            <a:pPr algn="r"/>
            <a:r>
              <a:rPr lang="es-MX" b="1" dirty="0" smtClean="0">
                <a:latin typeface="Arial" pitchFamily="34" charset="0"/>
                <a:cs typeface="Arial" pitchFamily="34" charset="0"/>
              </a:rPr>
              <a:t>Unidad 1: Previos a la Construcción (Preliminares)</a:t>
            </a:r>
            <a:endParaRPr lang="en-US" b="1" dirty="0">
              <a:latin typeface="Arial" pitchFamily="34" charset="0"/>
              <a:cs typeface="Arial" pitchFamily="34" charset="0"/>
            </a:endParaRPr>
          </a:p>
        </p:txBody>
      </p:sp>
      <p:sp>
        <p:nvSpPr>
          <p:cNvPr id="7" name="TextBox 6"/>
          <p:cNvSpPr txBox="1"/>
          <p:nvPr/>
        </p:nvSpPr>
        <p:spPr>
          <a:xfrm>
            <a:off x="359024" y="1052736"/>
            <a:ext cx="8784976" cy="400110"/>
          </a:xfrm>
          <a:prstGeom prst="rect">
            <a:avLst/>
          </a:prstGeom>
          <a:noFill/>
        </p:spPr>
        <p:txBody>
          <a:bodyPr wrap="square" rtlCol="0">
            <a:spAutoFit/>
          </a:bodyPr>
          <a:lstStyle/>
          <a:p>
            <a:r>
              <a:rPr lang="es-ES" sz="2000" b="1" u="sng" dirty="0" smtClean="0"/>
              <a:t>Trazado de la Obra</a:t>
            </a:r>
            <a:endParaRPr lang="es-ES" sz="2000" b="1" u="sng" dirty="0" smtClean="0"/>
          </a:p>
        </p:txBody>
      </p:sp>
      <p:sp>
        <p:nvSpPr>
          <p:cNvPr id="5" name="TextBox 4"/>
          <p:cNvSpPr txBox="1"/>
          <p:nvPr/>
        </p:nvSpPr>
        <p:spPr>
          <a:xfrm>
            <a:off x="827584" y="1556792"/>
            <a:ext cx="7885384" cy="3970318"/>
          </a:xfrm>
          <a:prstGeom prst="rect">
            <a:avLst/>
          </a:prstGeom>
          <a:noFill/>
          <a:ln>
            <a:noFill/>
          </a:ln>
        </p:spPr>
        <p:txBody>
          <a:bodyPr wrap="square" rtlCol="0">
            <a:spAutoFit/>
          </a:bodyPr>
          <a:lstStyle/>
          <a:p>
            <a:r>
              <a:rPr lang="es-ES" dirty="0" smtClean="0"/>
              <a:t>El trazado es el primer paso necesario para llevar a cabo la construcción. Consiste en marcar sobre el terreno las medidas que tienen los planos arquitectónicos y estructurales.</a:t>
            </a:r>
            <a:endParaRPr lang="en-US" b="1" dirty="0" smtClean="0"/>
          </a:p>
          <a:p>
            <a:endParaRPr lang="es-ES" dirty="0" smtClean="0"/>
          </a:p>
          <a:p>
            <a:r>
              <a:rPr lang="es-ES" dirty="0" smtClean="0"/>
              <a:t>Es </a:t>
            </a:r>
            <a:r>
              <a:rPr lang="es-ES" dirty="0" smtClean="0"/>
              <a:t>recomendable que el trazado se haga cuando menos entre tres personas y es necesario para llevar a cabo este trabajo lo </a:t>
            </a:r>
            <a:r>
              <a:rPr lang="es-ES" dirty="0" smtClean="0"/>
              <a:t>siguiente.</a:t>
            </a:r>
            <a:endParaRPr lang="en-US" b="1" dirty="0" smtClean="0"/>
          </a:p>
          <a:p>
            <a:r>
              <a:rPr lang="es-ES" dirty="0" smtClean="0"/>
              <a:t> </a:t>
            </a:r>
            <a:endParaRPr lang="es-ES" dirty="0" smtClean="0"/>
          </a:p>
          <a:p>
            <a:r>
              <a:rPr lang="es-ES" b="1" dirty="0" smtClean="0"/>
              <a:t>Herramienta y material</a:t>
            </a:r>
            <a:endParaRPr lang="en-US" b="1" dirty="0" smtClean="0"/>
          </a:p>
          <a:p>
            <a:pPr lvl="0" indent="273050">
              <a:buFont typeface="Arial" pitchFamily="34" charset="0"/>
              <a:buChar char="•"/>
            </a:pPr>
            <a:r>
              <a:rPr lang="es-ES" dirty="0" smtClean="0"/>
              <a:t>Cinta métrica o metro </a:t>
            </a:r>
            <a:r>
              <a:rPr lang="es-ES" dirty="0" smtClean="0"/>
              <a:t>común </a:t>
            </a:r>
          </a:p>
          <a:p>
            <a:pPr lvl="0" indent="273050">
              <a:buFont typeface="Arial" pitchFamily="34" charset="0"/>
              <a:buChar char="•"/>
            </a:pPr>
            <a:r>
              <a:rPr lang="es-ES" dirty="0" smtClean="0"/>
              <a:t>C</a:t>
            </a:r>
            <a:r>
              <a:rPr lang="es-ES" dirty="0" smtClean="0"/>
              <a:t>arretes </a:t>
            </a:r>
            <a:r>
              <a:rPr lang="es-ES" dirty="0" smtClean="0"/>
              <a:t>de </a:t>
            </a:r>
            <a:r>
              <a:rPr lang="es-ES" dirty="0" smtClean="0"/>
              <a:t>hilo</a:t>
            </a:r>
          </a:p>
          <a:p>
            <a:pPr lvl="0" indent="273050">
              <a:buFont typeface="Arial" pitchFamily="34" charset="0"/>
              <a:buChar char="•"/>
            </a:pPr>
            <a:r>
              <a:rPr lang="es-ES" dirty="0" smtClean="0"/>
              <a:t>E</a:t>
            </a:r>
            <a:r>
              <a:rPr lang="es-ES" dirty="0" smtClean="0"/>
              <a:t>stacas </a:t>
            </a:r>
            <a:r>
              <a:rPr lang="es-ES" dirty="0" smtClean="0"/>
              <a:t>de </a:t>
            </a:r>
            <a:r>
              <a:rPr lang="es-ES" dirty="0" smtClean="0"/>
              <a:t>madera</a:t>
            </a:r>
          </a:p>
          <a:p>
            <a:pPr lvl="0" indent="273050">
              <a:buFont typeface="Arial" pitchFamily="34" charset="0"/>
              <a:buChar char="•"/>
            </a:pPr>
            <a:r>
              <a:rPr lang="es-ES" dirty="0" smtClean="0"/>
              <a:t>Clavos</a:t>
            </a:r>
            <a:r>
              <a:rPr lang="es-ES" dirty="0" smtClean="0"/>
              <a:t>, martillo maceta para clavar las estacas, </a:t>
            </a:r>
            <a:endParaRPr lang="es-ES" dirty="0" smtClean="0"/>
          </a:p>
          <a:p>
            <a:pPr lvl="0" indent="273050">
              <a:buFont typeface="Arial" pitchFamily="34" charset="0"/>
              <a:buChar char="•"/>
            </a:pPr>
            <a:r>
              <a:rPr lang="es-ES" dirty="0" smtClean="0"/>
              <a:t>C</a:t>
            </a:r>
            <a:r>
              <a:rPr lang="es-ES" dirty="0" smtClean="0"/>
              <a:t>al </a:t>
            </a:r>
            <a:r>
              <a:rPr lang="es-ES" dirty="0" smtClean="0"/>
              <a:t>para marcar en el terreno y </a:t>
            </a:r>
            <a:endParaRPr lang="es-ES" dirty="0" smtClean="0"/>
          </a:p>
          <a:p>
            <a:pPr lvl="0" indent="273050">
              <a:buFont typeface="Arial" pitchFamily="34" charset="0"/>
              <a:buChar char="•"/>
            </a:pPr>
            <a:r>
              <a:rPr lang="es-ES" dirty="0" smtClean="0"/>
              <a:t>Nivel </a:t>
            </a:r>
            <a:r>
              <a:rPr lang="es-ES" dirty="0" smtClean="0"/>
              <a:t>de manguera para fijar la altura de </a:t>
            </a:r>
            <a:r>
              <a:rPr lang="es-ES" dirty="0" smtClean="0"/>
              <a:t>NPT (Nivel de Piso Terminado).</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46331"/>
          </a:xfrm>
          <a:prstGeom prst="rect">
            <a:avLst/>
          </a:prstGeom>
          <a:solidFill>
            <a:schemeClr val="bg1">
              <a:lumMod val="85000"/>
            </a:schemeClr>
          </a:solidFill>
        </p:spPr>
        <p:txBody>
          <a:bodyPr wrap="square" rtlCol="0">
            <a:spAutoFit/>
          </a:bodyPr>
          <a:lstStyle/>
          <a:p>
            <a:r>
              <a:rPr lang="es-MX" b="1" dirty="0" smtClean="0">
                <a:latin typeface="Arial" pitchFamily="34" charset="0"/>
                <a:cs typeface="Arial" pitchFamily="34" charset="0"/>
              </a:rPr>
              <a:t>Procedimientos Constructivos</a:t>
            </a:r>
          </a:p>
          <a:p>
            <a:pPr algn="r"/>
            <a:r>
              <a:rPr lang="es-MX" b="1" dirty="0" smtClean="0">
                <a:latin typeface="Arial" pitchFamily="34" charset="0"/>
                <a:cs typeface="Arial" pitchFamily="34" charset="0"/>
              </a:rPr>
              <a:t>Unidad 1: Previos a la Construcción (Preliminares)</a:t>
            </a:r>
            <a:endParaRPr lang="en-US" b="1" dirty="0">
              <a:latin typeface="Arial" pitchFamily="34" charset="0"/>
              <a:cs typeface="Arial" pitchFamily="34" charset="0"/>
            </a:endParaRPr>
          </a:p>
        </p:txBody>
      </p:sp>
      <p:sp>
        <p:nvSpPr>
          <p:cNvPr id="7" name="TextBox 6"/>
          <p:cNvSpPr txBox="1"/>
          <p:nvPr/>
        </p:nvSpPr>
        <p:spPr>
          <a:xfrm>
            <a:off x="0" y="764704"/>
            <a:ext cx="8784976" cy="400110"/>
          </a:xfrm>
          <a:prstGeom prst="rect">
            <a:avLst/>
          </a:prstGeom>
          <a:noFill/>
        </p:spPr>
        <p:txBody>
          <a:bodyPr wrap="square" rtlCol="0">
            <a:spAutoFit/>
          </a:bodyPr>
          <a:lstStyle/>
          <a:p>
            <a:r>
              <a:rPr lang="es-ES" sz="2000" b="1" u="sng" dirty="0" smtClean="0"/>
              <a:t>Trazado de la Obra - Procedimiento</a:t>
            </a:r>
            <a:endParaRPr lang="es-ES" sz="2000" b="1" u="sng" dirty="0" smtClean="0"/>
          </a:p>
        </p:txBody>
      </p:sp>
      <p:sp>
        <p:nvSpPr>
          <p:cNvPr id="5" name="TextBox 4"/>
          <p:cNvSpPr txBox="1"/>
          <p:nvPr/>
        </p:nvSpPr>
        <p:spPr>
          <a:xfrm>
            <a:off x="251520" y="1196752"/>
            <a:ext cx="8640960" cy="2585323"/>
          </a:xfrm>
          <a:prstGeom prst="rect">
            <a:avLst/>
          </a:prstGeom>
          <a:noFill/>
          <a:ln>
            <a:noFill/>
          </a:ln>
        </p:spPr>
        <p:txBody>
          <a:bodyPr wrap="square" rtlCol="0">
            <a:spAutoFit/>
          </a:bodyPr>
          <a:lstStyle/>
          <a:p>
            <a:r>
              <a:rPr lang="es-ES" dirty="0" smtClean="0"/>
              <a:t>Se </a:t>
            </a:r>
            <a:r>
              <a:rPr lang="es-ES" dirty="0" smtClean="0"/>
              <a:t>toma como referencia alguno de los muros de las construcciones vecinas en caso de que las haya. </a:t>
            </a:r>
            <a:endParaRPr lang="es-ES" dirty="0" smtClean="0"/>
          </a:p>
          <a:p>
            <a:r>
              <a:rPr lang="es-ES" dirty="0" smtClean="0"/>
              <a:t>Si </a:t>
            </a:r>
            <a:r>
              <a:rPr lang="es-ES" dirty="0" smtClean="0"/>
              <a:t>no hay construcciones junto, es necesario </a:t>
            </a:r>
            <a:r>
              <a:rPr lang="es-ES" u="sng" dirty="0" smtClean="0"/>
              <a:t>delimitar en forma precisa el terreno y tomar como referencia para el trabajo una de las líneas de colindancia</a:t>
            </a:r>
            <a:r>
              <a:rPr lang="es-ES" dirty="0" smtClean="0"/>
              <a:t>, clavando dos estacas en sus extremos y tendiendo un hilo entre ellas, que no debe moverse en tanto se realiza el trazado</a:t>
            </a:r>
            <a:r>
              <a:rPr lang="es-ES" dirty="0" smtClean="0"/>
              <a:t>.</a:t>
            </a:r>
            <a:r>
              <a:rPr lang="en-US" b="1" dirty="0" smtClean="0"/>
              <a:t> </a:t>
            </a:r>
          </a:p>
          <a:p>
            <a:r>
              <a:rPr lang="es-ES" dirty="0" smtClean="0"/>
              <a:t>Una vez hecho esto, se toma como base esta colindancia, marcando sobre ella los puntos o ejes en los que se van a encontrar los muros perpendiculares a esta.</a:t>
            </a:r>
          </a:p>
          <a:p>
            <a:endParaRPr lang="en-US" b="1" dirty="0"/>
          </a:p>
        </p:txBody>
      </p:sp>
      <p:pic>
        <p:nvPicPr>
          <p:cNvPr id="1026" name="Picture 2" descr="http://2.bp.blogspot.com/_GtZuGONJ_nA/TS-XkFA8iNI/AAAAAAAAAHQ/qai9fJ7jAPk/s1600/DSC03438.JPG"/>
          <p:cNvPicPr>
            <a:picLocks noChangeAspect="1" noChangeArrowheads="1"/>
          </p:cNvPicPr>
          <p:nvPr/>
        </p:nvPicPr>
        <p:blipFill>
          <a:blip r:embed="rId2" cstate="print"/>
          <a:srcRect l="5906" t="9450" r="3139" b="8651"/>
          <a:stretch>
            <a:fillRect/>
          </a:stretch>
        </p:blipFill>
        <p:spPr bwMode="auto">
          <a:xfrm>
            <a:off x="4559029" y="3573016"/>
            <a:ext cx="4584971" cy="3096344"/>
          </a:xfrm>
          <a:prstGeom prst="rect">
            <a:avLst/>
          </a:prstGeom>
          <a:noFill/>
        </p:spPr>
      </p:pic>
      <p:sp>
        <p:nvSpPr>
          <p:cNvPr id="6" name="TextBox 5"/>
          <p:cNvSpPr txBox="1"/>
          <p:nvPr/>
        </p:nvSpPr>
        <p:spPr>
          <a:xfrm>
            <a:off x="251520" y="3356992"/>
            <a:ext cx="4608512" cy="2031325"/>
          </a:xfrm>
          <a:prstGeom prst="rect">
            <a:avLst/>
          </a:prstGeom>
          <a:noFill/>
          <a:ln>
            <a:noFill/>
          </a:ln>
        </p:spPr>
        <p:txBody>
          <a:bodyPr wrap="square" rtlCol="0">
            <a:spAutoFit/>
          </a:bodyPr>
          <a:lstStyle/>
          <a:p>
            <a:endParaRPr lang="es-ES" dirty="0" smtClean="0"/>
          </a:p>
          <a:p>
            <a:r>
              <a:rPr lang="es-ES" dirty="0" smtClean="0"/>
              <a:t>Se </a:t>
            </a:r>
            <a:r>
              <a:rPr lang="es-ES" dirty="0" smtClean="0"/>
              <a:t>colocan los hilos perpendiculares en cada uno de estos puntos, mediante el auxilio de una escuadra de madera o bien utilizando el método para trazos perpendiculares. Sobre cada una de estas líneas deben tenderse nuevos hilos sostenidos por las estacas</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46331"/>
          </a:xfrm>
          <a:prstGeom prst="rect">
            <a:avLst/>
          </a:prstGeom>
          <a:solidFill>
            <a:schemeClr val="bg1">
              <a:lumMod val="85000"/>
            </a:schemeClr>
          </a:solidFill>
        </p:spPr>
        <p:txBody>
          <a:bodyPr wrap="square" rtlCol="0">
            <a:spAutoFit/>
          </a:bodyPr>
          <a:lstStyle/>
          <a:p>
            <a:r>
              <a:rPr lang="es-MX" b="1" dirty="0" smtClean="0">
                <a:latin typeface="Arial" pitchFamily="34" charset="0"/>
                <a:cs typeface="Arial" pitchFamily="34" charset="0"/>
              </a:rPr>
              <a:t>Procedimientos Constructivos</a:t>
            </a:r>
          </a:p>
          <a:p>
            <a:pPr algn="r"/>
            <a:r>
              <a:rPr lang="es-MX" b="1" dirty="0" smtClean="0">
                <a:latin typeface="Arial" pitchFamily="34" charset="0"/>
                <a:cs typeface="Arial" pitchFamily="34" charset="0"/>
              </a:rPr>
              <a:t>Unidad 1: Previos a la Construcción (Preliminares)</a:t>
            </a:r>
            <a:endParaRPr lang="en-US" b="1" dirty="0">
              <a:latin typeface="Arial" pitchFamily="34" charset="0"/>
              <a:cs typeface="Arial" pitchFamily="34" charset="0"/>
            </a:endParaRPr>
          </a:p>
        </p:txBody>
      </p:sp>
      <p:sp>
        <p:nvSpPr>
          <p:cNvPr id="7" name="TextBox 6"/>
          <p:cNvSpPr txBox="1"/>
          <p:nvPr/>
        </p:nvSpPr>
        <p:spPr>
          <a:xfrm>
            <a:off x="0" y="764704"/>
            <a:ext cx="9144000" cy="400110"/>
          </a:xfrm>
          <a:prstGeom prst="rect">
            <a:avLst/>
          </a:prstGeom>
          <a:noFill/>
        </p:spPr>
        <p:txBody>
          <a:bodyPr wrap="square" rtlCol="0">
            <a:spAutoFit/>
          </a:bodyPr>
          <a:lstStyle/>
          <a:p>
            <a:r>
              <a:rPr lang="es-ES" sz="2000" b="1" u="sng" dirty="0" smtClean="0"/>
              <a:t>Trazados perpendiculares</a:t>
            </a:r>
            <a:endParaRPr lang="es-ES" sz="2000" b="1" u="sng" dirty="0" smtClean="0"/>
          </a:p>
        </p:txBody>
      </p:sp>
      <p:sp>
        <p:nvSpPr>
          <p:cNvPr id="5" name="TextBox 4"/>
          <p:cNvSpPr txBox="1"/>
          <p:nvPr/>
        </p:nvSpPr>
        <p:spPr>
          <a:xfrm>
            <a:off x="395536" y="1124744"/>
            <a:ext cx="8496944" cy="5539978"/>
          </a:xfrm>
          <a:prstGeom prst="rect">
            <a:avLst/>
          </a:prstGeom>
          <a:noFill/>
          <a:ln>
            <a:noFill/>
          </a:ln>
        </p:spPr>
        <p:txBody>
          <a:bodyPr wrap="square" rtlCol="0">
            <a:spAutoFit/>
          </a:bodyPr>
          <a:lstStyle/>
          <a:p>
            <a:r>
              <a:rPr lang="es-ES" dirty="0" smtClean="0"/>
              <a:t>Es el trazo que forma un ángulo de 90 grados con una línea recta.</a:t>
            </a:r>
            <a:endParaRPr lang="en-US" b="1" dirty="0" smtClean="0"/>
          </a:p>
          <a:p>
            <a:r>
              <a:rPr lang="es-ES" dirty="0" smtClean="0"/>
              <a:t>Para este tipo de trazos en el terreno de construcción se tendrá que realizar escuadras, utilizando hilos de trazo. Las medidas más comunes para sacar escuadras son</a:t>
            </a:r>
            <a:r>
              <a:rPr lang="es-ES" dirty="0" smtClean="0"/>
              <a:t>:</a:t>
            </a:r>
            <a:endParaRPr lang="en-US" b="1" dirty="0" smtClean="0"/>
          </a:p>
          <a:p>
            <a:r>
              <a:rPr lang="es-ES" dirty="0" smtClean="0"/>
              <a:t>3.00 </a:t>
            </a:r>
            <a:r>
              <a:rPr lang="es-ES" dirty="0" smtClean="0"/>
              <a:t>x 4.00 x 5.00 </a:t>
            </a:r>
            <a:r>
              <a:rPr lang="es-ES" dirty="0" smtClean="0"/>
              <a:t>m</a:t>
            </a:r>
            <a:r>
              <a:rPr lang="es-ES" dirty="0" smtClean="0"/>
              <a:t> </a:t>
            </a:r>
            <a:r>
              <a:rPr lang="es-ES" dirty="0" smtClean="0"/>
              <a:t>  ó    </a:t>
            </a:r>
            <a:r>
              <a:rPr lang="es-ES" dirty="0" smtClean="0"/>
              <a:t>0.60 x 0.80 x 1.00 m</a:t>
            </a:r>
            <a:r>
              <a:rPr lang="es-ES" dirty="0" smtClean="0"/>
              <a:t>.</a:t>
            </a:r>
          </a:p>
          <a:p>
            <a:endParaRPr lang="en-US" b="1" dirty="0" smtClean="0"/>
          </a:p>
          <a:p>
            <a:r>
              <a:rPr lang="es-ES" dirty="0" smtClean="0"/>
              <a:t>Para el trazo de espacios más grandes y para una mayor precisión se recomienda usar aparatos de </a:t>
            </a:r>
            <a:r>
              <a:rPr lang="es-ES" dirty="0" smtClean="0"/>
              <a:t>topografía.</a:t>
            </a:r>
          </a:p>
          <a:p>
            <a:endParaRPr lang="es-ES" b="1" dirty="0" smtClean="0"/>
          </a:p>
          <a:p>
            <a:r>
              <a:rPr lang="es-ES" b="1" dirty="0" smtClean="0"/>
              <a:t>Rectificación de Perpendiculares</a:t>
            </a:r>
            <a:endParaRPr lang="en-US" b="1" dirty="0" smtClean="0"/>
          </a:p>
          <a:p>
            <a:r>
              <a:rPr lang="es-ES" sz="1600" dirty="0" smtClean="0"/>
              <a:t>La precisión con que se lleve a cabo el trazado es importante ya que evitara que la construcción tenga defectos posteriores. </a:t>
            </a:r>
            <a:endParaRPr lang="es-ES" sz="1600" dirty="0" smtClean="0"/>
          </a:p>
          <a:p>
            <a:r>
              <a:rPr lang="es-ES" sz="1600" dirty="0" smtClean="0"/>
              <a:t>Debe rectificarse </a:t>
            </a:r>
            <a:r>
              <a:rPr lang="es-ES" sz="1600" dirty="0" smtClean="0"/>
              <a:t>el trazo cuidando que las medidas tomadas entre los hilos coincidan con los planos y que los ejes sean perpendiculares entre sí. Lo primero se hace volviendo a medir las distancias entre ejes de muros y lo segundo se puede comprobar mediante el siguiente procedimiento: se miden y se marcan sobre el hilo que señala el eje de base dos medidas cualquiera a ambos lados del punto que señala el cruce de ejes por comprobar; sobre el hilo que marca el eje perpendicular pásese la misma medida (2 ó 3 m por ejemplo). Una vez hecho esto mídanse en diagonal las distancias entre los tres puntos marcados. Estas dos medidas diagonales deberán ser iguales como comprobación de que los hilos están perpendiculares. En caso de que esto no suceda se deberá mover el hilo a derecha o izquierda manteniendo fijo el punto de cruce de  los hilos, hasta que las diagonales sean iguales.</a:t>
            </a:r>
            <a:endParaRPr lang="en-US" sz="16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558</TotalTime>
  <Words>1004</Words>
  <Application>Microsoft Office PowerPoint</Application>
  <PresentationFormat>On-screen Show (4:3)</PresentationFormat>
  <Paragraphs>110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Claudia</dc:creator>
  <cp:lastModifiedBy>Claudia</cp:lastModifiedBy>
  <cp:revision>44</cp:revision>
  <dcterms:created xsi:type="dcterms:W3CDTF">2012-09-05T06:27:18Z</dcterms:created>
  <dcterms:modified xsi:type="dcterms:W3CDTF">2012-09-12T21:22:39Z</dcterms:modified>
</cp:coreProperties>
</file>