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A8482-8311-461D-9618-9469DA6A3C8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EDFF2-24A1-404F-90CD-695BD1BD4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DFF2-24A1-404F-90CD-695BD1BD41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86D0-00EC-4B36-A969-39AFD548138E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a4DdpF4vz9U/SxVnLAPJPNI/AAAAAAAAACI/Po1ElI1tOlQ/s1600/800px-Zapata_Corrida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quinariacimentaciones.files.wordpress.com/2012/04/zapata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://www.youtube.com/watch?v=yGWzcBuQGJk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XKFFXcgVXos/S9SmiTu1A6I/AAAAAAAAAGw/WZBi5Zt471Q/s1600/ZX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://www.youtube.com/watch?v=U4gG30Ke97c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3.bp.blogspot.com/-OMCzOl4DBOM/Tl0qv08EWSI/AAAAAAAAAEU/LWa-tQXALHQ/s1600/transCARGASforja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76420"/>
            <a:ext cx="2952328" cy="30815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Cimentación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468052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Es la estructura destinada a </a:t>
            </a:r>
            <a:r>
              <a:rPr lang="es-ES" b="1" dirty="0" smtClean="0"/>
              <a:t>soportar </a:t>
            </a:r>
            <a:r>
              <a:rPr lang="es-ES" dirty="0" smtClean="0"/>
              <a:t>el peso de la construcción que estará sobre ella, y a </a:t>
            </a:r>
            <a:r>
              <a:rPr lang="es-ES" b="1" dirty="0" smtClean="0"/>
              <a:t>transmitir</a:t>
            </a:r>
            <a:r>
              <a:rPr lang="es-ES" dirty="0" smtClean="0"/>
              <a:t> sobre el terreno las cargas en una forma estable y segura.</a:t>
            </a:r>
          </a:p>
          <a:p>
            <a:endParaRPr lang="es-ES" dirty="0" smtClean="0"/>
          </a:p>
          <a:p>
            <a:r>
              <a:rPr lang="es-ES" dirty="0" smtClean="0"/>
              <a:t>Debe garantizar que las cargas serán compatibles con las propiedades mecánicas del terreno natural (o de preparación del terreno) en que se va a desplantar.</a:t>
            </a:r>
          </a:p>
          <a:p>
            <a:endParaRPr lang="es-ES" b="1" dirty="0" smtClean="0"/>
          </a:p>
          <a:p>
            <a:r>
              <a:rPr lang="es-ES" dirty="0" smtClean="0"/>
              <a:t>Ninguna edificación se podrá construir sobre un terreno lleno (cubierto, impregnado o mezclado) con algún desecho animal o vegetal (lodo, basura o materia orgánica) ni sobre restos de otras construcciones y por lo regular será necesario una preparación del terreno que consiste en limpiado, nivelado y, si es necesario, drenado y consolidado.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692696"/>
            <a:ext cx="316835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Pasos para selección del tipo de cimentación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468052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Resistencia del terreno</a:t>
            </a:r>
            <a:r>
              <a:rPr lang="es-ES" dirty="0" smtClean="0"/>
              <a:t>.  Realizar un análisis del terreno y determinar su tipo de suelo y resistencia.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Topografía.   </a:t>
            </a:r>
            <a:r>
              <a:rPr lang="es-ES" dirty="0" smtClean="0"/>
              <a:t>Considerando también la topografía del terreno se elegirá el tipo de cimentación más adecuada y más económica, dependiendo de las características y propiedades físicas y químicas del material (textura, color, tamaño, calidad y resistencia a la humedad, agua y salitre y a los desgastes propios). 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Peso de construcción</a:t>
            </a:r>
            <a:r>
              <a:rPr lang="es-ES" dirty="0" smtClean="0"/>
              <a:t>.  Calcular el peso de la construcción antes de decidir el tipo de cimentación a emplear; 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Tipo de material.   </a:t>
            </a:r>
            <a:r>
              <a:rPr lang="es-ES" dirty="0" smtClean="0"/>
              <a:t>Saber si la obra es de tipo provisional o permanente para saber qué tipo de material debe emplearse específicamente.</a:t>
            </a:r>
            <a:endParaRPr lang="en-US" b="1" dirty="0" smtClean="0"/>
          </a:p>
        </p:txBody>
      </p:sp>
      <p:pic>
        <p:nvPicPr>
          <p:cNvPr id="25604" name="Picture 4" descr="http://www.bvsde.paho.org/arquitectura/top1/fig2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8"/>
            <a:ext cx="391788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Clasificación de cimentaciones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367240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Las cimentaciones se dividen en:</a:t>
            </a:r>
          </a:p>
          <a:p>
            <a:endParaRPr lang="en-US" b="1" dirty="0" smtClean="0"/>
          </a:p>
          <a:p>
            <a:pPr marL="177800" lvl="0" indent="177800">
              <a:buFont typeface="Arial" pitchFamily="34" charset="0"/>
              <a:buChar char="•"/>
            </a:pPr>
            <a:r>
              <a:rPr lang="es-ES" dirty="0" smtClean="0"/>
              <a:t>Superficiales (básicas)</a:t>
            </a:r>
            <a:endParaRPr lang="en-US" b="1" dirty="0" smtClean="0"/>
          </a:p>
          <a:p>
            <a:pPr marL="177800" lvl="0" indent="177800">
              <a:buFont typeface="Arial" pitchFamily="34" charset="0"/>
              <a:buChar char="•"/>
            </a:pPr>
            <a:r>
              <a:rPr lang="es-ES" dirty="0" smtClean="0"/>
              <a:t>Profundas</a:t>
            </a:r>
            <a:endParaRPr lang="en-US" b="1" dirty="0" smtClean="0"/>
          </a:p>
          <a:p>
            <a:r>
              <a:rPr lang="es-ES" dirty="0" smtClean="0"/>
              <a:t> </a:t>
            </a:r>
            <a:endParaRPr lang="en-US" b="1" dirty="0" smtClean="0"/>
          </a:p>
          <a:p>
            <a:r>
              <a:rPr lang="es-ES" dirty="0" smtClean="0"/>
              <a:t>Las </a:t>
            </a:r>
            <a:r>
              <a:rPr lang="es-ES" u="sng" dirty="0" smtClean="0"/>
              <a:t>cimentaciones superficiales </a:t>
            </a:r>
            <a:r>
              <a:rPr lang="es-MX" dirty="0" smtClean="0"/>
              <a:t>son las que se apoyan en las capas superficiales o poco profundas del suelo (entre 50cm y 4m) </a:t>
            </a:r>
          </a:p>
          <a:p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por tener el terreno suficiente resistencia ó 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por tratarse de construcciones relativamente ligeras.</a:t>
            </a:r>
          </a:p>
          <a:p>
            <a:endParaRPr lang="es-MX" dirty="0" smtClean="0"/>
          </a:p>
          <a:p>
            <a:endParaRPr lang="en-US" dirty="0"/>
          </a:p>
        </p:txBody>
      </p:sp>
      <p:pic>
        <p:nvPicPr>
          <p:cNvPr id="6" name="Picture 5" descr="http://1.bp.blogspot.com/_a4DdpF4vz9U/SxVnLAPJPNI/AAAAAAAAACI/Po1ElI1tOlQ/s320/800px-Zapata_Corrida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772816"/>
            <a:ext cx="4824536" cy="353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Zapatas de cimentaciones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96952"/>
            <a:ext cx="4392488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C:\Users\Claudia\Pictures\PROCEDIMIENTOS CONSTRUCTIVOS\CIMENTACIONES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340768"/>
            <a:ext cx="4722964" cy="4127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Cimentaciones superficiales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388843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Las cimentaciones superficiales </a:t>
            </a:r>
          </a:p>
          <a:p>
            <a:r>
              <a:rPr lang="es-ES" dirty="0" smtClean="0"/>
              <a:t>se dividen en: </a:t>
            </a:r>
          </a:p>
          <a:p>
            <a:pPr lvl="0" indent="177800">
              <a:buFont typeface="Arial" pitchFamily="34" charset="0"/>
              <a:buChar char="•"/>
            </a:pPr>
            <a:r>
              <a:rPr lang="es-ES" dirty="0" smtClean="0"/>
              <a:t>Cimentaciones ciclópeas</a:t>
            </a:r>
          </a:p>
          <a:p>
            <a:pPr lvl="0" indent="177800">
              <a:buFont typeface="Arial" pitchFamily="34" charset="0"/>
              <a:buChar char="•"/>
            </a:pPr>
            <a:r>
              <a:rPr lang="es-ES" dirty="0" smtClean="0"/>
              <a:t>Zapatas aisladas </a:t>
            </a:r>
            <a:endParaRPr lang="en-US" b="1" dirty="0" smtClean="0"/>
          </a:p>
          <a:p>
            <a:pPr lvl="0" indent="177800">
              <a:buFont typeface="Arial" pitchFamily="34" charset="0"/>
              <a:buChar char="•"/>
            </a:pPr>
            <a:r>
              <a:rPr lang="es-ES" dirty="0" smtClean="0"/>
              <a:t>Zapatas corridas</a:t>
            </a:r>
          </a:p>
          <a:p>
            <a:pPr lvl="0" indent="177800">
              <a:buFont typeface="Arial" pitchFamily="34" charset="0"/>
              <a:buChar char="•"/>
            </a:pPr>
            <a:r>
              <a:rPr lang="es-ES" dirty="0" smtClean="0"/>
              <a:t>Zapatas combinadas</a:t>
            </a:r>
            <a:endParaRPr lang="en-US" dirty="0" smtClean="0"/>
          </a:p>
          <a:p>
            <a:pPr lvl="0" indent="177800">
              <a:buFont typeface="Arial" pitchFamily="34" charset="0"/>
              <a:buChar char="•"/>
            </a:pPr>
            <a:r>
              <a:rPr lang="es-ES" dirty="0" smtClean="0"/>
              <a:t>Losas de cimentación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Cimentaciones superficiales </a:t>
            </a:r>
          </a:p>
          <a:p>
            <a:r>
              <a:rPr lang="es-MX" sz="2000" b="1" u="sng" dirty="0" smtClean="0"/>
              <a:t>Cimentación ciclópea</a:t>
            </a:r>
          </a:p>
          <a:p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482453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Compuesta de piedra del terreno, siempre y cuando se compruebe que sea resistente.</a:t>
            </a:r>
          </a:p>
          <a:p>
            <a:r>
              <a:rPr lang="es-MX" dirty="0" smtClean="0"/>
              <a:t>Casi ya no se utiliza, se usaba en construcciones pequeñas y en terrenos duros.</a:t>
            </a:r>
          </a:p>
          <a:p>
            <a:endParaRPr lang="en-US" dirty="0" smtClean="0"/>
          </a:p>
        </p:txBody>
      </p:sp>
      <p:pic>
        <p:nvPicPr>
          <p:cNvPr id="8194" name="Picture 2" descr="http://t1.gstatic.com/images?q=tbn:ANd9GcQKeyBqIMTfgMpnx5Y1kiadKJkUYeVSF9duaW-ktrL_cRDfz04bTc8eBE4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92696"/>
            <a:ext cx="3923928" cy="26017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2887682"/>
            <a:ext cx="8136904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ES" dirty="0" smtClean="0"/>
              <a:t>Se realiza añadiendo piedras más o menos grandes </a:t>
            </a:r>
          </a:p>
          <a:p>
            <a:r>
              <a:rPr lang="es-ES" dirty="0" smtClean="0"/>
              <a:t>a medida que se va vaciando el concreto, para economizar material.</a:t>
            </a:r>
            <a:endParaRPr lang="en-US" dirty="0" smtClean="0"/>
          </a:p>
          <a:p>
            <a:endParaRPr lang="es-ES" dirty="0" smtClean="0"/>
          </a:p>
          <a:p>
            <a:r>
              <a:rPr lang="es-ES" dirty="0" smtClean="0"/>
              <a:t>La técnica del hormigón ciclópeo consiste en lanzar las piedras desde el punto más alto de la zanja sobre el concreto, que se depositará en el cimiento.</a:t>
            </a:r>
            <a:endParaRPr lang="en-US" dirty="0" smtClean="0"/>
          </a:p>
          <a:p>
            <a:endParaRPr lang="es-ES" i="1" dirty="0" smtClean="0"/>
          </a:p>
          <a:p>
            <a:r>
              <a:rPr lang="es-ES" i="1" u="sng" dirty="0" smtClean="0"/>
              <a:t>Precauciones</a:t>
            </a:r>
            <a:r>
              <a:rPr lang="es-ES" u="sng" dirty="0" smtClean="0"/>
              <a:t>:</a:t>
            </a:r>
            <a:endParaRPr lang="en-US" u="sng" dirty="0" smtClean="0"/>
          </a:p>
          <a:p>
            <a:pPr lvl="0"/>
            <a:r>
              <a:rPr lang="es-ES" dirty="0" smtClean="0"/>
              <a:t>Tratar que las piedras no estén en contacto con la pared de la zanja.</a:t>
            </a:r>
            <a:endParaRPr lang="en-US" dirty="0" smtClean="0"/>
          </a:p>
          <a:p>
            <a:pPr lvl="0"/>
            <a:r>
              <a:rPr lang="es-ES" dirty="0" smtClean="0"/>
              <a:t>Que las piedras no queden amontonadas.</a:t>
            </a:r>
            <a:endParaRPr lang="en-US" dirty="0" smtClean="0"/>
          </a:p>
          <a:p>
            <a:pPr lvl="0"/>
            <a:r>
              <a:rPr lang="es-ES" dirty="0" smtClean="0"/>
              <a:t>Alternar en capas el hormigón y las piedras.</a:t>
            </a:r>
            <a:endParaRPr lang="en-US" dirty="0" smtClean="0"/>
          </a:p>
          <a:p>
            <a:pPr lvl="0"/>
            <a:r>
              <a:rPr lang="es-ES" dirty="0" smtClean="0"/>
              <a:t>Cada piedra debe quedar totalmente envuelta por el concreto.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8196" name="Picture 4" descr="http://t3.gstatic.com/images?q=tbn:ANd9GcRS9p-Zw2GNB_kLgyuEikv0BXIx1ggeiossG4Kn8AuSIytswbKoRa5Ew_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7257" y="4558497"/>
            <a:ext cx="2276743" cy="1894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merle.es/images/zapatas-ti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582" y="4365105"/>
            <a:ext cx="3931419" cy="2492896"/>
          </a:xfrm>
          <a:prstGeom prst="rect">
            <a:avLst/>
          </a:prstGeom>
          <a:noFill/>
        </p:spPr>
      </p:pic>
      <p:pic>
        <p:nvPicPr>
          <p:cNvPr id="6146" name="Picture 2" descr="http://sketchup.google.com/3dwarehouse/download?mid=78fe1d2a2d86b58494dce30d1b357f9f&amp;rtyp=lt&amp;ctyp=other&amp;ts=1347585032000"/>
          <p:cNvPicPr>
            <a:picLocks noChangeAspect="1" noChangeArrowheads="1"/>
          </p:cNvPicPr>
          <p:nvPr/>
        </p:nvPicPr>
        <p:blipFill>
          <a:blip r:embed="rId4" cstate="print"/>
          <a:srcRect l="8350" r="8491"/>
          <a:stretch>
            <a:fillRect/>
          </a:stretch>
        </p:blipFill>
        <p:spPr bwMode="auto">
          <a:xfrm>
            <a:off x="6228184" y="2420888"/>
            <a:ext cx="2735050" cy="2376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00234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Cimentaciones superficiales </a:t>
            </a:r>
          </a:p>
          <a:p>
            <a:r>
              <a:rPr lang="es-MX" sz="2000" b="1" u="sng" dirty="0" smtClean="0"/>
              <a:t>Zapatas aisladas</a:t>
            </a:r>
          </a:p>
          <a:p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9512" y="1502688"/>
            <a:ext cx="5184576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Sirven de base de elementos </a:t>
            </a:r>
          </a:p>
          <a:p>
            <a:r>
              <a:rPr lang="es-MX" dirty="0" smtClean="0"/>
              <a:t>estructurales puntuales ya que amplía la </a:t>
            </a:r>
          </a:p>
          <a:p>
            <a:r>
              <a:rPr lang="es-MX" dirty="0" smtClean="0"/>
              <a:t>superficie de apoyo. </a:t>
            </a:r>
            <a:endParaRPr lang="en-US" dirty="0" smtClean="0"/>
          </a:p>
          <a:p>
            <a:endParaRPr lang="es-MX" dirty="0" smtClean="0"/>
          </a:p>
          <a:p>
            <a:r>
              <a:rPr lang="es-MX" dirty="0" smtClean="0"/>
              <a:t>Pueden ejecutarse de concreto sin </a:t>
            </a:r>
          </a:p>
          <a:p>
            <a:r>
              <a:rPr lang="es-MX" dirty="0" smtClean="0"/>
              <a:t>armado, si las mismas tienen un canto considerable (son las denominadas zapatas macizas). </a:t>
            </a:r>
            <a:endParaRPr lang="en-US" dirty="0" smtClean="0"/>
          </a:p>
          <a:p>
            <a:r>
              <a:rPr lang="es-MX" dirty="0" smtClean="0"/>
              <a:t>La base se arma con varillas cruzadas; la separación entre varillas no ha de superar los 30 cm. 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r>
              <a:rPr lang="es-MX" dirty="0" smtClean="0"/>
              <a:t>Recubrimiento para evitar corrosiones:  Separación de las armaduras, entre 5 a 10 cm. del borde y del fondo de la zapata, dependiendo del tipo de hormigón utilizado y de las características del terreno. </a:t>
            </a:r>
            <a:endParaRPr lang="en-US" dirty="0" smtClean="0"/>
          </a:p>
          <a:p>
            <a:r>
              <a:rPr lang="es-MX" dirty="0" smtClean="0"/>
              <a:t>Se recomienda utilizar diámetros de varilla grandes, mínimo del 12, ante posibles corrosiones. </a:t>
            </a:r>
          </a:p>
          <a:p>
            <a:r>
              <a:rPr lang="en-US" dirty="0" smtClean="0">
                <a:hlinkClick r:id="rId5"/>
              </a:rPr>
              <a:t>http://www.youtube.com/watch?v=yGWzcBuQGJk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Claudia\Pictures\PROCEDIMIENTOS CONSTRUCTIVOS\CIMENTACIONES\LLLL.png"/>
          <p:cNvPicPr>
            <a:picLocks noChangeAspect="1" noChangeArrowheads="1"/>
          </p:cNvPicPr>
          <p:nvPr/>
        </p:nvPicPr>
        <p:blipFill>
          <a:blip r:embed="rId6" cstate="print"/>
          <a:srcRect l="13768" t="39368" r="5502"/>
          <a:stretch>
            <a:fillRect/>
          </a:stretch>
        </p:blipFill>
        <p:spPr bwMode="auto">
          <a:xfrm>
            <a:off x="4283968" y="692696"/>
            <a:ext cx="4860032" cy="231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Cimentaciones superficiales </a:t>
            </a:r>
          </a:p>
          <a:p>
            <a:r>
              <a:rPr lang="es-MX" sz="2000" b="1" u="sng" dirty="0" smtClean="0"/>
              <a:t>Zapatas corridas</a:t>
            </a:r>
          </a:p>
          <a:p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835292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Se usan bajo muros o bajo pilares, y reciben cargas lineales a través de un muro, que si es de concreto armado, puede transmitir un momento flector a la cimentación. </a:t>
            </a:r>
          </a:p>
          <a:p>
            <a:r>
              <a:rPr lang="es-MX" dirty="0" smtClean="0"/>
              <a:t>Son cimentaciones de gran longitud en comparación con su sección transversal. 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r>
              <a:rPr lang="es-MX" dirty="0" smtClean="0"/>
              <a:t>Se emplea normalmente este tipo de cimentación para sustentar muros de carga, o pilares alineados relativamente próximos, en terrenos de resistencia baja, media o alta. Las </a:t>
            </a:r>
            <a:r>
              <a:rPr lang="es-MX" u="sng" dirty="0" smtClean="0"/>
              <a:t>zapatas de lindero </a:t>
            </a:r>
            <a:r>
              <a:rPr lang="es-MX" dirty="0" smtClean="0"/>
              <a:t>conforman la cimentación perimetral, soportando los pilares o muros excéntricamente. 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r>
              <a:rPr lang="es-MX" dirty="0" smtClean="0"/>
              <a:t>Las zapatas corridas están indicadas cuando: </a:t>
            </a:r>
            <a:endParaRPr lang="en-US" dirty="0" smtClean="0"/>
          </a:p>
          <a:p>
            <a:r>
              <a:rPr lang="es-MX" dirty="0" smtClean="0"/>
              <a:t>• Se trata de cimentar un elemento continuo, como por ejemplo un muro </a:t>
            </a:r>
          </a:p>
          <a:p>
            <a:r>
              <a:rPr lang="es-MX" dirty="0" smtClean="0"/>
              <a:t>• Queremos homogeneizar los asientos de una alineación de pilares y nos sirve de arriostra miento. </a:t>
            </a:r>
          </a:p>
          <a:p>
            <a:r>
              <a:rPr lang="es-MX" dirty="0" smtClean="0"/>
              <a:t>• Queremos reducir el trabajo del terreno </a:t>
            </a:r>
          </a:p>
          <a:p>
            <a:r>
              <a:rPr lang="es-MX" dirty="0" smtClean="0"/>
              <a:t>• Para puentear defectos y heterogeneidades del terreno </a:t>
            </a:r>
          </a:p>
          <a:p>
            <a:r>
              <a:rPr lang="es-MX" dirty="0" smtClean="0"/>
              <a:t>• Por la proximidad de zapatas aisladas , resulta mas sencillo realizar una zapata corrida.</a:t>
            </a:r>
            <a:endParaRPr lang="en-US" dirty="0"/>
          </a:p>
        </p:txBody>
      </p:sp>
      <p:pic>
        <p:nvPicPr>
          <p:cNvPr id="4098" name="Picture 2" descr="https://encrypted-tbn3.gstatic.com/images?q=tbn:ANd9GcQYnn0kuH6WHQKUrxzsMpBAvZGMXcnwXgeMtPGnl7xfqzUw-89B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92696"/>
            <a:ext cx="266700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2: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Cimentaciones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Cimentaciones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básicas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Cimentaciones superficiales </a:t>
            </a:r>
          </a:p>
          <a:p>
            <a:r>
              <a:rPr lang="es-MX" sz="2000" b="1" u="sng" dirty="0" smtClean="0"/>
              <a:t>Losa de cimentación</a:t>
            </a:r>
          </a:p>
          <a:p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482453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Es una placa de concreto apoyada sobre el terreno que sirve de cimentación que reparte el peso y las cargas del edificio sobre toda la superficie de apoyo.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</p:txBody>
      </p:sp>
      <p:pic>
        <p:nvPicPr>
          <p:cNvPr id="6" name="Picture 5" descr="http://1.bp.blogspot.com/_XKFFXcgVXos/S9SmiTu1A6I/AAAAAAAAAGw/WZBi5Zt471Q/s320/ZX.jpg">
            <a:hlinkClick r:id="rId3"/>
          </p:cNvPr>
          <p:cNvPicPr/>
          <p:nvPr/>
        </p:nvPicPr>
        <p:blipFill>
          <a:blip r:embed="rId4" cstate="print"/>
          <a:srcRect t="18858"/>
          <a:stretch>
            <a:fillRect/>
          </a:stretch>
        </p:blipFill>
        <p:spPr bwMode="auto">
          <a:xfrm>
            <a:off x="5364088" y="692696"/>
            <a:ext cx="36004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528" y="2924944"/>
            <a:ext cx="8352928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Tiene muy buen comportamiento en </a:t>
            </a:r>
            <a:r>
              <a:rPr lang="es-MX" u="sng" dirty="0" smtClean="0"/>
              <a:t>terrenos poco homogéneos o de poca resistencia</a:t>
            </a:r>
            <a:r>
              <a:rPr lang="es-MX" dirty="0" smtClean="0"/>
              <a:t>, que con otro tipo de cimentación podrían sufrir asentamientos diferenciales. 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r>
              <a:rPr lang="es-MX" dirty="0" smtClean="0"/>
              <a:t>Las losas más sencillas son las </a:t>
            </a:r>
            <a:r>
              <a:rPr lang="es-MX" u="sng" dirty="0" smtClean="0"/>
              <a:t>losas de espesor constante</a:t>
            </a:r>
            <a:r>
              <a:rPr lang="es-MX" dirty="0" smtClean="0"/>
              <a:t>, aunque también existen la </a:t>
            </a:r>
            <a:r>
              <a:rPr lang="es-MX" u="sng" dirty="0" smtClean="0"/>
              <a:t>losas nervadas </a:t>
            </a:r>
            <a:r>
              <a:rPr lang="es-MX" dirty="0" smtClean="0"/>
              <a:t>que son más gruesas según la dirección de muros o filas de pilares.</a:t>
            </a:r>
            <a:endParaRPr lang="en-US" dirty="0" smtClean="0"/>
          </a:p>
          <a:p>
            <a:r>
              <a:rPr lang="es-MX" dirty="0" smtClean="0"/>
              <a:t> </a:t>
            </a:r>
            <a:endParaRPr lang="en-US" dirty="0" smtClean="0"/>
          </a:p>
          <a:p>
            <a:r>
              <a:rPr lang="es-MX" dirty="0" smtClean="0"/>
              <a:t>Su cálculo es similar al de una losa plana de azotea invirtiendo las direcciones de los esfuerzos.</a:t>
            </a:r>
            <a:endParaRPr lang="en-US" dirty="0" smtClean="0"/>
          </a:p>
          <a:p>
            <a:r>
              <a:rPr lang="es-MX" dirty="0" smtClean="0"/>
              <a:t>Las trabes de estas losas se invierten para quedar enterradas </a:t>
            </a:r>
          </a:p>
          <a:p>
            <a:r>
              <a:rPr lang="es-MX" dirty="0" smtClean="0"/>
              <a:t>en el terreno y evitar obstáculos al aprovechamiento de </a:t>
            </a:r>
          </a:p>
          <a:p>
            <a:r>
              <a:rPr lang="es-MX" u="sng" dirty="0" smtClean="0"/>
              <a:t>la superficie que queda lista para ocuparse como un firme</a:t>
            </a:r>
            <a:r>
              <a:rPr lang="es-MX" dirty="0" smtClean="0"/>
              <a:t> </a:t>
            </a:r>
          </a:p>
          <a:p>
            <a:r>
              <a:rPr lang="es-MX" dirty="0" smtClean="0"/>
              <a:t>aunque su superficie aun es rugosa.</a:t>
            </a:r>
          </a:p>
          <a:p>
            <a:r>
              <a:rPr lang="en-US" dirty="0" smtClean="0">
                <a:hlinkClick r:id="rId5"/>
              </a:rPr>
              <a:t>http://www.youtube.com/watch?v=U4gG30Ke97c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s://encrypted-tbn1.gstatic.com/images?q=tbn:ANd9GcTp9LeIQ6JvIphNc9OrJJLXOHyVDhpWEWJNlZSu7y1jPuGI67s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5012386"/>
            <a:ext cx="3059832" cy="1845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614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Claudia</cp:lastModifiedBy>
  <cp:revision>85</cp:revision>
  <dcterms:created xsi:type="dcterms:W3CDTF">2012-09-05T06:27:18Z</dcterms:created>
  <dcterms:modified xsi:type="dcterms:W3CDTF">2012-09-24T03:28:22Z</dcterms:modified>
</cp:coreProperties>
</file>