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5" r:id="rId2"/>
    <p:sldId id="306" r:id="rId3"/>
    <p:sldId id="307" r:id="rId4"/>
    <p:sldId id="308" r:id="rId5"/>
    <p:sldId id="309" r:id="rId6"/>
    <p:sldId id="31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000" autoAdjust="0"/>
  </p:normalViewPr>
  <p:slideViewPr>
    <p:cSldViewPr>
      <p:cViewPr>
        <p:scale>
          <a:sx n="70" d="100"/>
          <a:sy n="70" d="100"/>
        </p:scale>
        <p:origin x="-10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A8482-8311-461D-9618-9469DA6A3C87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EDFF2-24A1-404F-90CD-695BD1BD4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EDFF2-24A1-404F-90CD-695BD1BD41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EDFF2-24A1-404F-90CD-695BD1BD41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EDFF2-24A1-404F-90CD-695BD1BD41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EDFF2-24A1-404F-90CD-695BD1BD41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EDFF2-24A1-404F-90CD-695BD1BD41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EDFF2-24A1-404F-90CD-695BD1BD41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86D0-00EC-4B36-A969-39AFD548138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Unidad 2: Cimentaciones – Pilas y Pilotes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Construcción de Pilas</a:t>
            </a:r>
          </a:p>
          <a:p>
            <a:endParaRPr lang="es-ES" b="1" dirty="0" smtClean="0"/>
          </a:p>
          <a:p>
            <a:r>
              <a:rPr lang="es-ES" dirty="0" smtClean="0"/>
              <a:t>Las pilas son elementos estructurales que presentan una sección transversal considerable (comparada con los pilotes) y que se encargan de transmitir la carga de una sola columna a un estrato que sea capaz de soportarla. </a:t>
            </a:r>
          </a:p>
          <a:p>
            <a:endParaRPr lang="es-ES" dirty="0" smtClean="0"/>
          </a:p>
          <a:p>
            <a:r>
              <a:rPr lang="es-ES" dirty="0" smtClean="0"/>
              <a:t>La relación entre la profundidad de la cimentación y el ancho de la pila es generalmente mayor que cuatro.</a:t>
            </a:r>
            <a:endParaRPr lang="es-ES" dirty="0"/>
          </a:p>
        </p:txBody>
      </p:sp>
      <p:pic>
        <p:nvPicPr>
          <p:cNvPr id="12290" name="Picture 2" descr="http://micigc.uniandes.edu.co/Construccion/ciment/image44.gif"/>
          <p:cNvPicPr>
            <a:picLocks noChangeAspect="1" noChangeArrowheads="1"/>
          </p:cNvPicPr>
          <p:nvPr/>
        </p:nvPicPr>
        <p:blipFill>
          <a:blip r:embed="rId3" cstate="print"/>
          <a:srcRect l="69690" t="11631" r="6070" b="27309"/>
          <a:stretch>
            <a:fillRect/>
          </a:stretch>
        </p:blipFill>
        <p:spPr bwMode="auto">
          <a:xfrm>
            <a:off x="6012160" y="3573016"/>
            <a:ext cx="2376264" cy="3118847"/>
          </a:xfrm>
          <a:prstGeom prst="rect">
            <a:avLst/>
          </a:prstGeom>
          <a:noFill/>
        </p:spPr>
      </p:pic>
      <p:pic>
        <p:nvPicPr>
          <p:cNvPr id="12292" name="Picture 4" descr="http://micigc.uniandes.edu.co/Construccion/ciment/image4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836712"/>
            <a:ext cx="3672408" cy="2754308"/>
          </a:xfrm>
          <a:prstGeom prst="rect">
            <a:avLst/>
          </a:prstGeom>
          <a:noFill/>
        </p:spPr>
      </p:pic>
      <p:pic>
        <p:nvPicPr>
          <p:cNvPr id="12296" name="Picture 8" descr="http://getfile7.posterous.com/getfile/files.posterous.com/temp-2012-09-07/DCfxmbtinlngxeDksefpCrIyqzEproBIGkiCklFEnlptvgkjHACAciAmIAgm/Dibujo.JPG.scaled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645024"/>
            <a:ext cx="376804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Unidad 2: Cimentaciones – Pilas y Pilotes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Construcción de Pilas</a:t>
            </a:r>
          </a:p>
          <a:p>
            <a:endParaRPr lang="es-ES" b="1" dirty="0" smtClean="0"/>
          </a:p>
          <a:p>
            <a:r>
              <a:rPr lang="es-MX" dirty="0" smtClean="0"/>
              <a:t>Puede considerarse a la pila en sí misma, como una estructura que a su vez debe estar apoyada sobre una cimentación adecuada. La base de una pila puede descansar directamente sobre un estrato firme o puede estar apoyada sobre una serie de pilotes. </a:t>
            </a:r>
          </a:p>
          <a:p>
            <a:r>
              <a:rPr lang="es-MX" u="sng" dirty="0" smtClean="0"/>
              <a:t>Los cuerpos de pila situados en los extremos de un puente reciben el nombre de </a:t>
            </a:r>
            <a:r>
              <a:rPr lang="es-MX" b="1" u="sng" dirty="0" smtClean="0"/>
              <a:t>estribos</a:t>
            </a:r>
            <a:r>
              <a:rPr lang="es-MX" dirty="0" smtClean="0"/>
              <a:t>.</a:t>
            </a:r>
            <a:br>
              <a:rPr lang="es-MX" dirty="0" smtClean="0"/>
            </a:br>
            <a:endParaRPr lang="es-ES" b="1" dirty="0" smtClean="0"/>
          </a:p>
        </p:txBody>
      </p:sp>
      <p:pic>
        <p:nvPicPr>
          <p:cNvPr id="12294" name="Picture 6" descr="http://www.bridgetechnologies.es/es/media/k2/attachments/P1010489_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3"/>
            <a:ext cx="5472608" cy="4110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Unidad 2: Cimentaciones – Pilas y Pilotes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Tipos de Pilas</a:t>
            </a:r>
          </a:p>
          <a:p>
            <a:endParaRPr lang="es-ES" b="1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Las llenas se usan regularmente en puentes ferroviarios</a:t>
            </a:r>
          </a:p>
          <a:p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Las dobles para puentes carreteros</a:t>
            </a:r>
          </a:p>
          <a:p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Las pilas T suelen usarse para librar claros sobre vías de ferrocarril o carreteras</a:t>
            </a:r>
            <a:br>
              <a:rPr lang="es-MX" dirty="0" smtClean="0"/>
            </a:br>
            <a:endParaRPr lang="es-ES" b="1" dirty="0" smtClean="0"/>
          </a:p>
        </p:txBody>
      </p:sp>
      <p:sp>
        <p:nvSpPr>
          <p:cNvPr id="29698" name="AutoShape 2" descr="http://t2.gstatic.com/images?q=tbn:ANd9GcQdiiPNFxLq3nZX4G89GrDPLxUprPDpijoRBmXpDeJLN9LVwCaaSA"/>
          <p:cNvSpPr>
            <a:spLocks noChangeAspect="1" noChangeArrowheads="1"/>
          </p:cNvSpPr>
          <p:nvPr/>
        </p:nvSpPr>
        <p:spPr bwMode="auto">
          <a:xfrm>
            <a:off x="63500" y="-636588"/>
            <a:ext cx="17430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http://t2.gstatic.com/images?q=tbn:ANd9GcQdiiPNFxLq3nZX4G89GrDPLxUprPDpijoRBmXpDeJLN9LVwCaaSA"/>
          <p:cNvSpPr>
            <a:spLocks noChangeAspect="1" noChangeArrowheads="1"/>
          </p:cNvSpPr>
          <p:nvPr/>
        </p:nvSpPr>
        <p:spPr bwMode="auto">
          <a:xfrm>
            <a:off x="63500" y="-636588"/>
            <a:ext cx="17430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BwAI/8QARBAAAgEDAgMFBQQGCAUFAAAAAQIDAAQRBSESMUEGE1FhcRQiMoGRByOhsUJSctHh8BUzU4KSk8HxJDRiotIXNURzg//EABkBAAMBAQEAAAAAAAAAAAAAAAABAgMEBf/EACIRAAICAgMAAwADAAAAAAAAAAABAhEDIRIxQQQTUSJCYf/aAAwDAQACEQMRAD8AyxjyKBmTvgqE4G7DNTX92Pi8qbbQ4Qu3xtzrzjrEga3BHeRcLeLe8KsEwy+5jHlUGSPC7/LFLFG8ZzGxB61m0VZPxtv9KepFRRcEHEqn1WjI4cZTBFSMLnPL86cpx1XNDXzwPnTsjoc/sjNADnYEEnPyoQdoWDKQm+RjbHp4U/MnJVJH/UcU4QyP8fCR4DekBqdC7Y97D/RuvJJJCcBLhdnj885z866BbyRSWkbd8s8BA4Z1xtjqccvUfhXGPZVI94n64qz0LWrzQpc27homPvxturevh6114vkuOpdGGTCntHVraWaN5lun7xFf3ZAMYXAI4vrz/KpwI8az/Z7UrPUBLLYS4lfDSWkjbocY93y29PSp8bMl79yxMZjOYDgcJBG489+u3pXempK0cruPZZ5r2aCkiuCQdwcEHmPlT80DscWApOKkO9JQA7ipCa9XqAEzSZp2K9igBua9mnYpOGgD5zKFxgsxH0oqAgYYk+lCDcQ5AelORsHIJryDvoKEDEb7dM0/hAPp0pmc/GCM8iKIuw2ZSPBqrl+ioEE3Zs/KhsGVhwEhmPNeYFTO8i5vgehzTYEEjNKdi2yjwFLTAbHOVbhlhL45MKsIDFIv3fPwxg1HMWfMU0pnmCD4g4xSaHZYFNv4V7gGN8/So0czxjD4dcfpHB+tPS+RwAux6Bqkdhx7o+H8MU1mJ5L+NM99t2bH414Fc7vmpphYkTXFtcLPbSNFIm4ZDgitvoXa63up401cd1copRbpdgRt8Q/kVj14OozXjGCR0A/D08K1x5JY3omcVJbOtzOr3Nm6svGWbu5V3Vxwnb+flUqOZXdowcSJgsp5jNcx0XtFd6O3dyKbi06xt08x4VvdKv7bU83FrKHj4ADk/eRkE7MPDfnXoYs8cir05J43B/4Wu9LihQzEmQTcOFfCuORGAd/A71JGCK1IQyvU4ikIoGepM16kNMQuaTNJikwaAPnFTj9L8KKp82NRklB5HNFVz1U15B3hxg8w3zNEHAOgHyqL36ZIOduYp6TgnAQ48zRQExXA+E14Mo8RTFY42KgV4HP+1ICVHIwHQiiCSMnDHh9aiIoz1+Roy49fmaLYBZYu8+7X9Ln6UklupHAyqV8MV5WCbhSp8aIs4zvg+Y2ppiALHwHhBbHTJ5URJIWbgPxA49486JxIwyvDxtsKUW0Y+HbFNoEx4Xh+FcelPBxtkk/ShcTxKSDkcgDyzXlYtklyOh22FS0xhGAI5b+dLZXV3p1wk1pIY3U7Y2+R8qGYRjPe86coVNgxPoKS1sLN5oXae21COS2uEWC6kByjf1cpIx/dNaiOYxEI+yrHxHPNfXxHnXHgQTtknzrRaD2luLIrDejvYAOFX5ug8j4eRrsxfJ/rM554fYnSA2QCCCDuMV6q2zvI5YUltn76Put8bDIx0/RPlU9XVskEbHceFdip9GHtD6Q0ma9mgYtJmkJpMigVmAu/s60ScHuHurYnoknEP+4H86pLz7LrgZbT9SibwSdCv4jP5Voj250pVlc977o9wAA8W3Ln61Dj+0S0kVeK2ZXIyfeyF2/2qJLBISnkXpj7vsJ2ktQSLOKf/wCiUHb54NVE1jqFk/DeWFxB5yRMv4kYP1rfv2+llkY2iIqDf3xn6VDm7VXl5LNm5bu+XAu2FxvyrnnHGujVZZ+oyEcyAEMSPlUMXiqx4p0G+NzWgnvLHUJhmEEjA3GCQMjp6Vjm02zMsrG3RmLE71k4Jdm0cjl0aCym71XKsGC45UYTe9jDZ8KrNAe1svaMp3YJXAAO/PlVkb+2ZsszMR14DWbivDSw3vkbRMf7tNLspwIz9KQaraAcIjlPom350jahDzjhlz6gUqAr7nVbuO5eGGwlm4eeGUD86nadfX87cMtm0KgfpMCM0GBu/u3k4SvE3In+fCr6OILbM2P5zWqSa6E2RRE8xzNKMdAB1rxswi5imw3n1o3CpwTimkgHYis22OgTRzWw73i9etLFfqNpU4P+ocqOsxHM/hTw0B+KNeLocVOmA9HWRQyMrL4qaIG8z8qDwKu6EZPPfGaUyNGPvCPUUNDssLC8nsZu8tjwk7MrfCw8CK2ek6/BfYDHubr+zJ2b3eniM9Odc+SQP8LA+WacDg7nB8qvHlljZnPGpnX0lVyRyO+1ONYLSO0zRBYdQLOg5T/pLv18fXn61aal2wttOQK0U08jgGJox7ki9SG5bfWvQx5I5FaOScXDs0xpvzrKWXbzS7h5RPx26KCyM+/EB0wOtC/9RdE/Vuf8I/8AKtVJGbOWWtpdsjlohlGIKEgMAOuKiX0MkUcb8JR3BCkjbPnV37YglDq/vEd2Qckc6ORb3Sss0Y4QckZHn9P415qyNO2VyZmbGSaOJkkBYBsZB6VKSYRxsfhIwD4n+NTp9FXj4opAEQ5I6ADz+tUF+qxXXCInwQCAx359MfKtYyU3o0LCObgXj4hnGPUdPzqLGuS3pmo8dzC0LYhfrgFs53qbAAWP7NE1o0xvYKNdiPM0VFxsdqHfl7OGORVQq7b8RI6UAXEks6xKqqzb44c4HnvUfW2rLc0mT1UZp7YxtsfOltInljC4jL8QHuxAEfI1NW0ljlLAxsP1RwjB+lTQc7Aad/XDzOK0rIxszwKWOBsBkncVRqMXo2VeXujptWps7WeS1eaOOQxxJlnQcquK0wb6KwwyiMFomXkN0qj1TU1srsxScXFwg8IQ/urWM1zw+8sTIOfENzy89jWd7S5m1kvjH/DqDgY8efnWUabLbBR3czIGRcq24PjXu9uWHwj0zURby4e2jiJjCoMArGoO3iQMmhu8uARI2c75NLiOyTcXE9ugkKMSSFADAZJqZZtPPGHngMYzt95xcVU9yW4V4nyAwPPNXN2/caTBLg7uFJyd8g00tCslrDCce8UOcnejMBEvFxZXxzWfW+J5g/PNea/n7+OOIJhufGTU1ZRepcIxGDnyPWpEN4ioYZ40mt2OWibkT4jqD5iqWbUIoVImjB4TjK8/pVbfXchdRbbgnJ25CqjFp2mS6a2bi2sbK4teCAtLCnExVmUSJ64GSPPOPnTP6F007+wg/wD61mdEF80qT9+8SjdWXm1dqi0jT3iR2gBZlBNdUXJ9mDikcIhmR4HJMZKEpljuPCpkN5iId5hWkJLAD8vOsTaXzRJNLnLPhVOfhwQcjz2pYb6UsEVgFzsByFZPEzCtm3TVQGdd2yThfMeXjQm0uHWQosuOKcjC4OARnzrLWepusyxRshXO/F0q703XpNOuvuJ3D8OMKRn0H8azUHCQ3aLO67J3GkwteanLZ2sIHCWlmG/TbG5PkN6qLfgLtw8uE8J8afq9he67e+1XU8k0oXhQSSZA9B05dKbZwtEe5f4o04D6jY10y4tXE0x2XOn6YmpKiSQmXuxxBeHiwfGrM6PbxuC9tIr9WChfxxT+yljc3yzx2dpDczBVYLLjAAJ3388UfXIxaXMEWrqkFxEfejhGV33HLyNSsd+luVAo0t1P9UNjk75oitbq3uIqgqduAb7iul9nNPFtp0bIV4ZYwQFGMZqj7R2Ucc/tBCy92wV1MYJ4SRkg56Un8dfoLI/UYGKKO67QRI2RG3CCBz611W4iSHs5PHGoSNbdsYHLaue3UEUHaDTmhXhV4lY+vGw/LFdGn4joNwUwX9nfh2zvg0RjX8Ryfpz6dsZV3AbBxtWc1or/AEovC4ZTAN+nWur2B0yDRIJ9TghebhKnjjUs2Ca5z2wube712NrOC3hiEXDwwjqCTvjrv+VT9ai+yuTaJGk2emvZRC6tIC2+ZOEFvmOtQrzUtG0czLLaW9zISSiLGBgYwAT03rPave3qyCGK4eOIKDwxtwk58fGqC4LNlnLHJ5mlHHvbL5Lwv73tBHrTRwR2ENoIcsDG2eLOOew8K0epWElv2LGoyjEayoqp1OTjP41gNFTF+B+uCK612gjaX7LpfeGQ8Lb/ALYq3FXSM22c6S6yP6v/ALqUFprqEhMENjAOahRxscANVxoCMus2LOeLL7A8qUoUClYK6gliup0dQrd4cqTgjrR7WyeTieVcqeShudXmu6Xw9o76SRiFaUMFXluq0xbX3TwyEYHShIdgoQyScOF5bAGuhwauRDGBcIPdHUeFc44UglLK7uwHw1LTtJeooULCAoxgkZH40pTr0Ixvs5GxwCOdPgk4W9RigZ4c5POnRnh3rpo56CyOqsNsjpRIGHexqTHh2GCd+H18qLaWa3sxihPFLwlhk4XAHX5jFXb9irkXVknfgWt2UXvypyjsM4K/T6iolKK7KUWzc9jeyur3s0MrpbwRxsV48th9ua4GCDVLqFs1rr+o28hBZJ5FLDkcMa6b2Qsn0vS1sy6cERwoROBVONyu/InfHTOOlc31oFu02q4yT7RKd/X+NY45JppGvCtmz+yx0i1S4DtjNuef7Qqd2l0W61DtBc3EdnHPbusZR2dRghcHnWf7C3C2+ozSTOsadwRxOcD4lrUXXajTbdd7tJWHSL3s05ZZR0kCgntmi068kgsYIZYArRxqpPeAjIHlQNZMWoWT27MsTOd3VeIg+Vc61rtves/DpiJGv68y5P0zWfm7V6/IAz3xDY95EjC4+eKFLKx8Imp1qAWuv6fAsrSLHGo4nABOXPhXQ4wj6LKsoDRmFgwPIjG9cX0m9u7u8hnvJWkbjXhLNk4zyrsltltJkXGcxuPwqot3sUlWji+v6i94xjgD9yNgCcDHkP8AWq3TAy3Cgg4O1RLeeZ4VMynvMDIXcCrDTgxuYuZLN8O+f53ppJCbImuBlvsYx92p3NQCjuvDw+m9a3tNpD21/brc2+ZZLdWCgEkDLDf6UCw7O310QYtImCfrMvCPxqJNr0tcfwz+nWskd7FIU2U7436V1e5glvPs0u4oY2eQonCoGTkMOlVw7NGw0+4b2dBIIGdpPQZxWi7N97J2TmS34hKEJUg43qIZL2VOFUcst+yursAzxiIH+1STb5BDVrbaHPZXNmwaWZxL73BbSKFHjllFbTudWKgnvVYeMnOhcGtZJImA5j7yk8rfYlBHtS0g3d880dyBxgZBUnkAD+VRG7PS8ePaVKYP6Bz+dTlTWGI4xKBjBy53pODVC+OGUAfpFtqjk/0qkisGgqhx7SrMdh7uPr4/wpf6Bh/tl/yz+6pOo2mvXCrHaXIg4MlmKlhINtgRuCN+lKLHW8Diujnrsf3VL0Oz5+ELlQ3CQv6zbDNHVfcCxxlmxux6+lTXhaTmBjpnpREjZQBlQK9ByOXiQ1ilYoMYI3X/AHrR6X2ivLMqt1F7SIwO7ErE8JHXfNVYRV3zmmSy8CHu0JY7Daokr7KWjZJ271gqVjmEaE5wsa/uqLa3Et5eS3EzM0koZmY9TVTp1zEyZmCKeEbCAn860/ZLTRqmo8PEViwxO2CRjw6VCSj4U7YLUmkg08SKcDjA5ZqmF9MWABZjjpXUftE0+K27L2sNrCqJ7SgCrzOVOaxFn2b1Ccjgt1VCu7TShR8hnP4UOaQqsp45bycNwRSkKMkkcvCnhLhlByQ/UdK2Np2Ot0ZPbL5RtkpCCx+p/dUyS27O2SskKxNcggKt0WYEk9Rt6/KoeWPhXBlLCbXg0traNFk7sCcgbs4br5117TBx6fjG5Vh+Fcz7RW7W2oWeYYUJXJeFeESEEZOOgHKul6P/AMmvzPypY6jHsUkc0tuwd2dpr+KIeCLxn/QVc6b2PsrK5huPaJpZoTlS2AufQVf99D1kX60puExkSrjwzWTyNmqgNntzPOsrycMirwhgq5xknqD40020vIXc+f7v/jRe+Uni4wdulDlvbeM4lnVSfPeosdAbiwM6FJri4KspUgEAEEYI5UTTrddNtTbWvGIzz4jk0z223LYEybHG5NPF2rA8Mi4/aosKHspJ4uJx/fNJIXAyuWPgWqNPfiIhTxyE/qjOKYdRjGA3eLnxWjQD3nuR/wDHb/FTTcXO3/DPy6yY/wBKetyG+Esf2hinrIvN/QUANjkmO7QgDr95S8adWX/ModxFBdrwyqcepH5VWns/pGf+WH+NqpV6JnIBp8qsRKCCDggqaOunA4BcZzjG1aDSZZLvUU9okdyQuSWPlWkX/wBymjwAo4cYGD9edavPXgvqRjLTsrql1g21nK6nkxXA+prQ6Z9nt2ZA2pIAmMhUl3z4HH+hrTaGWXVZAHfAXbLE1poyc1m/kNh9aRjz9n2itHEe7uI2HxqkzEN4c8/hVtpPZ2z0Zg1hC6sAR7zlic+tXx6ct+delRcpgYzzxtUc2x1RRdorNtZs0tL22eS3Vg2Fcrv0ORWft+ykNirCP2u2UdVuXIHyJwK3BUcZ57DqTXmALKp5FsEUW/0NGDn05oJkjl128t5HwULSqPL9Xeptx2c1CxjQza1f/eHCnMRGf8vlWlextJZAZbaFyo2LICRv40lwxm1JIJcPEqEqrDODTvQzGvo0zTpJcarNc8GcCWNNvQqB+NaqHXpLOMQw24kwMFiw22oslpbg4EQAyeVU1zbxJL7qc8k5JOTtUcmFJjluIxJl42AJ8jivNLbsQxJA55G1CW1hZ2zGNsnY46U2GNWmCsCRnkSfCkimS1Nm6qA3xD9HO9EisdPd27pJHI5gHY1D7pPbnAXAVSRjptT4p5QwUOcEnP8AiNUIsV0+2/ssY6ZpwtoBsIguPHFChdu7BzuRz+deeRwzgMeY/IUCC9zFxHKgnlkrmvGIZCsq48Mb0PJGwJ3bxo5jUOm1AAzwrt7wNAu5u5ilfGSgJwOpqUBhMjmM0C5AZWDAEcOeVAMzUXaNILZJbxJCsgBcRpkIfIbkj0z15VKXtLZOoZLq2KkZGZlBx6VPtG7vSrURhVwgAwo2G+1ZKbSbCSZ5HtkLMxYnJG5q6TOeeRw0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BwAI/8QARBAAAgEDAgMFBQQGCAUFAAAAAQIDAAQRBSESMUEGE1FhcRQiMoGRByOhsUJSctHh8BUzU4KSk8HxJDRiotIXNURzg//EABkBAAMBAQEAAAAAAAAAAAAAAAABAgMEBf/EACIRAAICAgMAAwADAAAAAAAAAAABAhEDIRIxQQQTUSJCYf/aAAwDAQACEQMRAD8AyxjyKBmTvgqE4G7DNTX92Pi8qbbQ4Qu3xtzrzjrEga3BHeRcLeLe8KsEwy+5jHlUGSPC7/LFLFG8ZzGxB61m0VZPxtv9KepFRRcEHEqn1WjI4cZTBFSMLnPL86cpx1XNDXzwPnTsjoc/sjNADnYEEnPyoQdoWDKQm+RjbHp4U/MnJVJH/UcU4QyP8fCR4DekBqdC7Y97D/RuvJJJCcBLhdnj885z866BbyRSWkbd8s8BA4Z1xtjqccvUfhXGPZVI94n64qz0LWrzQpc27homPvxturevh6114vkuOpdGGTCntHVraWaN5lun7xFf3ZAMYXAI4vrz/KpwI8az/Z7UrPUBLLYS4lfDSWkjbocY93y29PSp8bMl79yxMZjOYDgcJBG489+u3pXempK0cruPZZ5r2aCkiuCQdwcEHmPlT80DscWApOKkO9JQA7ipCa9XqAEzSZp2K9igBua9mnYpOGgD5zKFxgsxH0oqAgYYk+lCDcQ5AelORsHIJryDvoKEDEb7dM0/hAPp0pmc/GCM8iKIuw2ZSPBqrl+ioEE3Zs/KhsGVhwEhmPNeYFTO8i5vgehzTYEEjNKdi2yjwFLTAbHOVbhlhL45MKsIDFIv3fPwxg1HMWfMU0pnmCD4g4xSaHZYFNv4V7gGN8/So0czxjD4dcfpHB+tPS+RwAux6Bqkdhx7o+H8MU1mJ5L+NM99t2bH414Fc7vmpphYkTXFtcLPbSNFIm4ZDgitvoXa63up401cd1copRbpdgRt8Q/kVj14OozXjGCR0A/D08K1x5JY3omcVJbOtzOr3Nm6svGWbu5V3Vxwnb+flUqOZXdowcSJgsp5jNcx0XtFd6O3dyKbi06xt08x4VvdKv7bU83FrKHj4ADk/eRkE7MPDfnXoYs8cir05J43B/4Wu9LihQzEmQTcOFfCuORGAd/A71JGCK1IQyvU4ikIoGepM16kNMQuaTNJikwaAPnFTj9L8KKp82NRklB5HNFVz1U15B3hxg8w3zNEHAOgHyqL36ZIOduYp6TgnAQ48zRQExXA+E14Mo8RTFY42KgV4HP+1ICVHIwHQiiCSMnDHh9aiIoz1+Roy49fmaLYBZYu8+7X9Ln6UklupHAyqV8MV5WCbhSp8aIs4zvg+Y2ppiALHwHhBbHTJ5URJIWbgPxA49486JxIwyvDxtsKUW0Y+HbFNoEx4Xh+FcelPBxtkk/ShcTxKSDkcgDyzXlYtklyOh22FS0xhGAI5b+dLZXV3p1wk1pIY3U7Y2+R8qGYRjPe86coVNgxPoKS1sLN5oXae21COS2uEWC6kByjf1cpIx/dNaiOYxEI+yrHxHPNfXxHnXHgQTtknzrRaD2luLIrDejvYAOFX5ug8j4eRrsxfJ/rM554fYnSA2QCCCDuMV6q2zvI5YUltn76Put8bDIx0/RPlU9XVskEbHceFdip9GHtD6Q0ma9mgYtJmkJpMigVmAu/s60ScHuHurYnoknEP+4H86pLz7LrgZbT9SibwSdCv4jP5Voj250pVlc977o9wAA8W3Ln61Dj+0S0kVeK2ZXIyfeyF2/2qJLBISnkXpj7vsJ2ktQSLOKf/wCiUHb54NVE1jqFk/DeWFxB5yRMv4kYP1rfv2+llkY2iIqDf3xn6VDm7VXl5LNm5bu+XAu2FxvyrnnHGujVZZ+oyEcyAEMSPlUMXiqx4p0G+NzWgnvLHUJhmEEjA3GCQMjp6Vjm02zMsrG3RmLE71k4Jdm0cjl0aCym71XKsGC45UYTe9jDZ8KrNAe1svaMp3YJXAAO/PlVkb+2ZsszMR14DWbivDSw3vkbRMf7tNLspwIz9KQaraAcIjlPom350jahDzjhlz6gUqAr7nVbuO5eGGwlm4eeGUD86nadfX87cMtm0KgfpMCM0GBu/u3k4SvE3In+fCr6OILbM2P5zWqSa6E2RRE8xzNKMdAB1rxswi5imw3n1o3CpwTimkgHYis22OgTRzWw73i9etLFfqNpU4P+ocqOsxHM/hTw0B+KNeLocVOmA9HWRQyMrL4qaIG8z8qDwKu6EZPPfGaUyNGPvCPUUNDssLC8nsZu8tjwk7MrfCw8CK2ek6/BfYDHubr+zJ2b3eniM9Odc+SQP8LA+WacDg7nB8qvHlljZnPGpnX0lVyRyO+1ONYLSO0zRBYdQLOg5T/pLv18fXn61aal2wttOQK0U08jgGJox7ki9SG5bfWvQx5I5FaOScXDs0xpvzrKWXbzS7h5RPx26KCyM+/EB0wOtC/9RdE/Vuf8I/8AKtVJGbOWWtpdsjlohlGIKEgMAOuKiX0MkUcb8JR3BCkjbPnV37YglDq/vEd2Qckc6ORb3Sss0Y4QckZHn9P415qyNO2VyZmbGSaOJkkBYBsZB6VKSYRxsfhIwD4n+NTp9FXj4opAEQ5I6ADz+tUF+qxXXCInwQCAx359MfKtYyU3o0LCObgXj4hnGPUdPzqLGuS3pmo8dzC0LYhfrgFs53qbAAWP7NE1o0xvYKNdiPM0VFxsdqHfl7OGORVQq7b8RI6UAXEks6xKqqzb44c4HnvUfW2rLc0mT1UZp7YxtsfOltInljC4jL8QHuxAEfI1NW0ljlLAxsP1RwjB+lTQc7Aad/XDzOK0rIxszwKWOBsBkncVRqMXo2VeXujptWps7WeS1eaOOQxxJlnQcquK0wb6KwwyiMFomXkN0qj1TU1srsxScXFwg8IQ/urWM1zw+8sTIOfENzy89jWd7S5m1kvjH/DqDgY8efnWUabLbBR3czIGRcq24PjXu9uWHwj0zURby4e2jiJjCoMArGoO3iQMmhu8uARI2c75NLiOyTcXE9ugkKMSSFADAZJqZZtPPGHngMYzt95xcVU9yW4V4nyAwPPNXN2/caTBLg7uFJyd8g00tCslrDCce8UOcnejMBEvFxZXxzWfW+J5g/PNea/n7+OOIJhufGTU1ZRepcIxGDnyPWpEN4ioYZ40mt2OWibkT4jqD5iqWbUIoVImjB4TjK8/pVbfXchdRbbgnJ25CqjFp2mS6a2bi2sbK4teCAtLCnExVmUSJ64GSPPOPnTP6F007+wg/wD61mdEF80qT9+8SjdWXm1dqi0jT3iR2gBZlBNdUXJ9mDikcIhmR4HJMZKEpljuPCpkN5iId5hWkJLAD8vOsTaXzRJNLnLPhVOfhwQcjz2pYb6UsEVgFzsByFZPEzCtm3TVQGdd2yThfMeXjQm0uHWQosuOKcjC4OARnzrLWepusyxRshXO/F0q703XpNOuvuJ3D8OMKRn0H8azUHCQ3aLO67J3GkwteanLZ2sIHCWlmG/TbG5PkN6qLfgLtw8uE8J8afq9he67e+1XU8k0oXhQSSZA9B05dKbZwtEe5f4o04D6jY10y4tXE0x2XOn6YmpKiSQmXuxxBeHiwfGrM6PbxuC9tIr9WChfxxT+yljc3yzx2dpDczBVYLLjAAJ3388UfXIxaXMEWrqkFxEfejhGV33HLyNSsd+luVAo0t1P9UNjk75oitbq3uIqgqduAb7iul9nNPFtp0bIV4ZYwQFGMZqj7R2Ucc/tBCy92wV1MYJ4SRkg56Un8dfoLI/UYGKKO67QRI2RG3CCBz611W4iSHs5PHGoSNbdsYHLaue3UEUHaDTmhXhV4lY+vGw/LFdGn4joNwUwX9nfh2zvg0RjX8Ryfpz6dsZV3AbBxtWc1or/AEovC4ZTAN+nWur2B0yDRIJ9TghebhKnjjUs2Ca5z2wube712NrOC3hiEXDwwjqCTvjrv+VT9ai+yuTaJGk2emvZRC6tIC2+ZOEFvmOtQrzUtG0czLLaW9zISSiLGBgYwAT03rPave3qyCGK4eOIKDwxtwk58fGqC4LNlnLHJ5mlHHvbL5Lwv73tBHrTRwR2ENoIcsDG2eLOOew8K0epWElv2LGoyjEayoqp1OTjP41gNFTF+B+uCK612gjaX7LpfeGQ8Lb/ALYq3FXSM22c6S6yP6v/ALqUFprqEhMENjAOahRxscANVxoCMus2LOeLL7A8qUoUClYK6gliup0dQrd4cqTgjrR7WyeTieVcqeShudXmu6Xw9o76SRiFaUMFXluq0xbX3TwyEYHShIdgoQyScOF5bAGuhwauRDGBcIPdHUeFc44UglLK7uwHw1LTtJeooULCAoxgkZH40pTr0Ixvs5GxwCOdPgk4W9RigZ4c5POnRnh3rpo56CyOqsNsjpRIGHexqTHh2GCd+H18qLaWa3sxihPFLwlhk4XAHX5jFXb9irkXVknfgWt2UXvypyjsM4K/T6iolKK7KUWzc9jeyur3s0MrpbwRxsV48th9ua4GCDVLqFs1rr+o28hBZJ5FLDkcMa6b2Qsn0vS1sy6cERwoROBVONyu/InfHTOOlc31oFu02q4yT7RKd/X+NY45JppGvCtmz+yx0i1S4DtjNuef7Qqd2l0W61DtBc3EdnHPbusZR2dRghcHnWf7C3C2+ozSTOsadwRxOcD4lrUXXajTbdd7tJWHSL3s05ZZR0kCgntmi068kgsYIZYArRxqpPeAjIHlQNZMWoWT27MsTOd3VeIg+Vc61rtves/DpiJGv68y5P0zWfm7V6/IAz3xDY95EjC4+eKFLKx8Imp1qAWuv6fAsrSLHGo4nABOXPhXQ4wj6LKsoDRmFgwPIjG9cX0m9u7u8hnvJWkbjXhLNk4zyrsltltJkXGcxuPwqot3sUlWji+v6i94xjgD9yNgCcDHkP8AWq3TAy3Cgg4O1RLeeZ4VMynvMDIXcCrDTgxuYuZLN8O+f53ppJCbImuBlvsYx92p3NQCjuvDw+m9a3tNpD21/brc2+ZZLdWCgEkDLDf6UCw7O310QYtImCfrMvCPxqJNr0tcfwz+nWskd7FIU2U7436V1e5glvPs0u4oY2eQonCoGTkMOlVw7NGw0+4b2dBIIGdpPQZxWi7N97J2TmS34hKEJUg43qIZL2VOFUcst+yursAzxiIH+1STb5BDVrbaHPZXNmwaWZxL73BbSKFHjllFbTudWKgnvVYeMnOhcGtZJImA5j7yk8rfYlBHtS0g3d880dyBxgZBUnkAD+VRG7PS8ePaVKYP6Bz+dTlTWGI4xKBjBy53pODVC+OGUAfpFtqjk/0qkisGgqhx7SrMdh7uPr4/wpf6Bh/tl/yz+6pOo2mvXCrHaXIg4MlmKlhINtgRuCN+lKLHW8Diujnrsf3VL0Oz5+ELlQ3CQv6zbDNHVfcCxxlmxux6+lTXhaTmBjpnpREjZQBlQK9ByOXiQ1ilYoMYI3X/AHrR6X2ivLMqt1F7SIwO7ErE8JHXfNVYRV3zmmSy8CHu0JY7Daokr7KWjZJ271gqVjmEaE5wsa/uqLa3Et5eS3EzM0koZmY9TVTp1zEyZmCKeEbCAn860/ZLTRqmo8PEViwxO2CRjw6VCSj4U7YLUmkg08SKcDjA5ZqmF9MWABZjjpXUftE0+K27L2sNrCqJ7SgCrzOVOaxFn2b1Ccjgt1VCu7TShR8hnP4UOaQqsp45bycNwRSkKMkkcvCnhLhlByQ/UdK2Np2Ot0ZPbL5RtkpCCx+p/dUyS27O2SskKxNcggKt0WYEk9Rt6/KoeWPhXBlLCbXg0traNFk7sCcgbs4br5117TBx6fjG5Vh+Fcz7RW7W2oWeYYUJXJeFeESEEZOOgHKul6P/AMmvzPypY6jHsUkc0tuwd2dpr+KIeCLxn/QVc6b2PsrK5huPaJpZoTlS2AufQVf99D1kX60puExkSrjwzWTyNmqgNntzPOsrycMirwhgq5xknqD40020vIXc+f7v/jRe+Uni4wdulDlvbeM4lnVSfPeosdAbiwM6FJri4KspUgEAEEYI5UTTrddNtTbWvGIzz4jk0z223LYEybHG5NPF2rA8Mi4/aosKHspJ4uJx/fNJIXAyuWPgWqNPfiIhTxyE/qjOKYdRjGA3eLnxWjQD3nuR/wDHb/FTTcXO3/DPy6yY/wBKetyG+Esf2hinrIvN/QUANjkmO7QgDr95S8adWX/ModxFBdrwyqcepH5VWns/pGf+WH+NqpV6JnIBp8qsRKCCDggqaOunA4BcZzjG1aDSZZLvUU9okdyQuSWPlWkX/wBymjwAo4cYGD9edavPXgvqRjLTsrql1g21nK6nkxXA+prQ6Z9nt2ZA2pIAmMhUl3z4HH+hrTaGWXVZAHfAXbLE1poyc1m/kNh9aRjz9n2itHEe7uI2HxqkzEN4c8/hVtpPZ2z0Zg1hC6sAR7zlic+tXx6ct+delRcpgYzzxtUc2x1RRdorNtZs0tL22eS3Vg2Fcrv0ORWft+ykNirCP2u2UdVuXIHyJwK3BUcZ57DqTXmALKp5FsEUW/0NGDn05oJkjl128t5HwULSqPL9Xeptx2c1CxjQza1f/eHCnMRGf8vlWlextJZAZbaFyo2LICRv40lwxm1JIJcPEqEqrDODTvQzGvo0zTpJcarNc8GcCWNNvQqB+NaqHXpLOMQw24kwMFiw22oslpbg4EQAyeVU1zbxJL7qc8k5JOTtUcmFJjluIxJl42AJ8jivNLbsQxJA55G1CW1hZ2zGNsnY46U2GNWmCsCRnkSfCkimS1Nm6qA3xD9HO9EisdPd27pJHI5gHY1D7pPbnAXAVSRjptT4p5QwUOcEnP8AiNUIsV0+2/ssY6ZpwtoBsIguPHFChdu7BzuRz+deeRwzgMeY/IUCC9zFxHKgnlkrmvGIZCsq48Mb0PJGwJ3bxo5jUOm1AAzwrt7wNAu5u5ilfGSgJwOpqUBhMjmM0C5AZWDAEcOeVAMzUXaNILZJbxJCsgBcRpkIfIbkj0z15VKXtLZOoZLq2KkZGZlBx6VPtG7vSrURhVwgAwo2G+1ZKbSbCSZ5HtkLMxYnJG5q6TOeeRw0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/>
          <a:srcRect l="11513" t="36495" r="76084" b="48385"/>
          <a:stretch>
            <a:fillRect/>
          </a:stretch>
        </p:blipFill>
        <p:spPr bwMode="auto">
          <a:xfrm>
            <a:off x="3215424" y="4069766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/>
          <a:srcRect l="35235" t="32045" r="45275" b="44330"/>
          <a:stretch>
            <a:fillRect/>
          </a:stretch>
        </p:blipFill>
        <p:spPr bwMode="auto">
          <a:xfrm>
            <a:off x="119080" y="4141774"/>
            <a:ext cx="304161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http://t0.gstatic.com/images?q=tbn:ANd9GcRrfqt5Z4iuqATsoNiAZ4B6vmEuXdp7VYcyof73nO5KlKGVD-ub"/>
          <p:cNvPicPr>
            <a:picLocks noChangeAspect="1" noChangeArrowheads="1"/>
          </p:cNvPicPr>
          <p:nvPr/>
        </p:nvPicPr>
        <p:blipFill>
          <a:blip r:embed="rId5" cstate="print"/>
          <a:srcRect r="19629"/>
          <a:stretch>
            <a:fillRect/>
          </a:stretch>
        </p:blipFill>
        <p:spPr bwMode="auto">
          <a:xfrm>
            <a:off x="6239760" y="3997758"/>
            <a:ext cx="2772308" cy="2376264"/>
          </a:xfrm>
          <a:prstGeom prst="rect">
            <a:avLst/>
          </a:prstGeom>
          <a:noFill/>
        </p:spPr>
      </p:pic>
      <p:pic>
        <p:nvPicPr>
          <p:cNvPr id="29710" name="Picture 14" descr="http://t0.gstatic.com/images?q=tbn:ANd9GcQC9Ip-xiUiq-_OuzUh4FtgXv2osK76PUQ-Qtg2QoSeaYoS6CVw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692696"/>
            <a:ext cx="281008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Unidad 2: Cimentaciones – Pilas y Pilotes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Factores para diseñar Puentes con Pilas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1. Los grandes claros horizontales y verticales necesarios para la navegación.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2. Tipo de tráfico continuo que llevará el puente.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3. Los accesos largos y elevados pueden resultar mucho más costosos que es posible que convenga más una estructura de un nivel más bajo y un tramo o tramos móviles.</a:t>
            </a:r>
          </a:p>
        </p:txBody>
      </p:sp>
      <p:sp>
        <p:nvSpPr>
          <p:cNvPr id="29698" name="AutoShape 2" descr="http://t2.gstatic.com/images?q=tbn:ANd9GcQdiiPNFxLq3nZX4G89GrDPLxUprPDpijoRBmXpDeJLN9LVwCaaSA"/>
          <p:cNvSpPr>
            <a:spLocks noChangeAspect="1" noChangeArrowheads="1"/>
          </p:cNvSpPr>
          <p:nvPr/>
        </p:nvSpPr>
        <p:spPr bwMode="auto">
          <a:xfrm>
            <a:off x="63500" y="-636588"/>
            <a:ext cx="17430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http://t2.gstatic.com/images?q=tbn:ANd9GcQdiiPNFxLq3nZX4G89GrDPLxUprPDpijoRBmXpDeJLN9LVwCaaSA"/>
          <p:cNvSpPr>
            <a:spLocks noChangeAspect="1" noChangeArrowheads="1"/>
          </p:cNvSpPr>
          <p:nvPr/>
        </p:nvSpPr>
        <p:spPr bwMode="auto">
          <a:xfrm>
            <a:off x="63500" y="-636588"/>
            <a:ext cx="17430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BwAI/8QARBAAAgEDAgMFBQQGCAUFAAAAAQIDAAQRBSESMUEGE1FhcRQiMoGRByOhsUJSctHh8BUzU4KSk8HxJDRiotIXNURzg//EABkBAAMBAQEAAAAAAAAAAAAAAAABAgMEBf/EACIRAAICAgMAAwADAAAAAAAAAAABAhEDIRIxQQQTUSJCYf/aAAwDAQACEQMRAD8AyxjyKBmTvgqE4G7DNTX92Pi8qbbQ4Qu3xtzrzjrEga3BHeRcLeLe8KsEwy+5jHlUGSPC7/LFLFG8ZzGxB61m0VZPxtv9KepFRRcEHEqn1WjI4cZTBFSMLnPL86cpx1XNDXzwPnTsjoc/sjNADnYEEnPyoQdoWDKQm+RjbHp4U/MnJVJH/UcU4QyP8fCR4DekBqdC7Y97D/RuvJJJCcBLhdnj885z866BbyRSWkbd8s8BA4Z1xtjqccvUfhXGPZVI94n64qz0LWrzQpc27homPvxturevh6114vkuOpdGGTCntHVraWaN5lun7xFf3ZAMYXAI4vrz/KpwI8az/Z7UrPUBLLYS4lfDSWkjbocY93y29PSp8bMl79yxMZjOYDgcJBG489+u3pXempK0cruPZZ5r2aCkiuCQdwcEHmPlT80DscWApOKkO9JQA7ipCa9XqAEzSZp2K9igBua9mnYpOGgD5zKFxgsxH0oqAgYYk+lCDcQ5AelORsHIJryDvoKEDEb7dM0/hAPp0pmc/GCM8iKIuw2ZSPBqrl+ioEE3Zs/KhsGVhwEhmPNeYFTO8i5vgehzTYEEjNKdi2yjwFLTAbHOVbhlhL45MKsIDFIv3fPwxg1HMWfMU0pnmCD4g4xSaHZYFNv4V7gGN8/So0czxjD4dcfpHB+tPS+RwAux6Bqkdhx7o+H8MU1mJ5L+NM99t2bH414Fc7vmpphYkTXFtcLPbSNFIm4ZDgitvoXa63up401cd1copRbpdgRt8Q/kVj14OozXjGCR0A/D08K1x5JY3omcVJbOtzOr3Nm6svGWbu5V3Vxwnb+flUqOZXdowcSJgsp5jNcx0XtFd6O3dyKbi06xt08x4VvdKv7bU83FrKHj4ADk/eRkE7MPDfnXoYs8cir05J43B/4Wu9LihQzEmQTcOFfCuORGAd/A71JGCK1IQyvU4ikIoGepM16kNMQuaTNJikwaAPnFTj9L8KKp82NRklB5HNFVz1U15B3hxg8w3zNEHAOgHyqL36ZIOduYp6TgnAQ48zRQExXA+E14Mo8RTFY42KgV4HP+1ICVHIwHQiiCSMnDHh9aiIoz1+Roy49fmaLYBZYu8+7X9Ln6UklupHAyqV8MV5WCbhSp8aIs4zvg+Y2ppiALHwHhBbHTJ5URJIWbgPxA49486JxIwyvDxtsKUW0Y+HbFNoEx4Xh+FcelPBxtkk/ShcTxKSDkcgDyzXlYtklyOh22FS0xhGAI5b+dLZXV3p1wk1pIY3U7Y2+R8qGYRjPe86coVNgxPoKS1sLN5oXae21COS2uEWC6kByjf1cpIx/dNaiOYxEI+yrHxHPNfXxHnXHgQTtknzrRaD2luLIrDejvYAOFX5ug8j4eRrsxfJ/rM554fYnSA2QCCCDuMV6q2zvI5YUltn76Put8bDIx0/RPlU9XVskEbHceFdip9GHtD6Q0ma9mgYtJmkJpMigVmAu/s60ScHuHurYnoknEP+4H86pLz7LrgZbT9SibwSdCv4jP5Voj250pVlc977o9wAA8W3Ln61Dj+0S0kVeK2ZXIyfeyF2/2qJLBISnkXpj7vsJ2ktQSLOKf/wCiUHb54NVE1jqFk/DeWFxB5yRMv4kYP1rfv2+llkY2iIqDf3xn6VDm7VXl5LNm5bu+XAu2FxvyrnnHGujVZZ+oyEcyAEMSPlUMXiqx4p0G+NzWgnvLHUJhmEEjA3GCQMjp6Vjm02zMsrG3RmLE71k4Jdm0cjl0aCym71XKsGC45UYTe9jDZ8KrNAe1svaMp3YJXAAO/PlVkb+2ZsszMR14DWbivDSw3vkbRMf7tNLspwIz9KQaraAcIjlPom350jahDzjhlz6gUqAr7nVbuO5eGGwlm4eeGUD86nadfX87cMtm0KgfpMCM0GBu/u3k4SvE3In+fCr6OILbM2P5zWqSa6E2RRE8xzNKMdAB1rxswi5imw3n1o3CpwTimkgHYis22OgTRzWw73i9etLFfqNpU4P+ocqOsxHM/hTw0B+KNeLocVOmA9HWRQyMrL4qaIG8z8qDwKu6EZPPfGaUyNGPvCPUUNDssLC8nsZu8tjwk7MrfCw8CK2ek6/BfYDHubr+zJ2b3eniM9Odc+SQP8LA+WacDg7nB8qvHlljZnPGpnX0lVyRyO+1ONYLSO0zRBYdQLOg5T/pLv18fXn61aal2wttOQK0U08jgGJox7ki9SG5bfWvQx5I5FaOScXDs0xpvzrKWXbzS7h5RPx26KCyM+/EB0wOtC/9RdE/Vuf8I/8AKtVJGbOWWtpdsjlohlGIKEgMAOuKiX0MkUcb8JR3BCkjbPnV37YglDq/vEd2Qckc6ORb3Sss0Y4QckZHn9P415qyNO2VyZmbGSaOJkkBYBsZB6VKSYRxsfhIwD4n+NTp9FXj4opAEQ5I6ADz+tUF+qxXXCInwQCAx359MfKtYyU3o0LCObgXj4hnGPUdPzqLGuS3pmo8dzC0LYhfrgFs53qbAAWP7NE1o0xvYKNdiPM0VFxsdqHfl7OGORVQq7b8RI6UAXEks6xKqqzb44c4HnvUfW2rLc0mT1UZp7YxtsfOltInljC4jL8QHuxAEfI1NW0ljlLAxsP1RwjB+lTQc7Aad/XDzOK0rIxszwKWOBsBkncVRqMXo2VeXujptWps7WeS1eaOOQxxJlnQcquK0wb6KwwyiMFomXkN0qj1TU1srsxScXFwg8IQ/urWM1zw+8sTIOfENzy89jWd7S5m1kvjH/DqDgY8efnWUabLbBR3czIGRcq24PjXu9uWHwj0zURby4e2jiJjCoMArGoO3iQMmhu8uARI2c75NLiOyTcXE9ugkKMSSFADAZJqZZtPPGHngMYzt95xcVU9yW4V4nyAwPPNXN2/caTBLg7uFJyd8g00tCslrDCce8UOcnejMBEvFxZXxzWfW+J5g/PNea/n7+OOIJhufGTU1ZRepcIxGDnyPWpEN4ioYZ40mt2OWibkT4jqD5iqWbUIoVImjB4TjK8/pVbfXchdRbbgnJ25CqjFp2mS6a2bi2sbK4teCAtLCnExVmUSJ64GSPPOPnTP6F007+wg/wD61mdEF80qT9+8SjdWXm1dqi0jT3iR2gBZlBNdUXJ9mDikcIhmR4HJMZKEpljuPCpkN5iId5hWkJLAD8vOsTaXzRJNLnLPhVOfhwQcjz2pYb6UsEVgFzsByFZPEzCtm3TVQGdd2yThfMeXjQm0uHWQosuOKcjC4OARnzrLWepusyxRshXO/F0q703XpNOuvuJ3D8OMKRn0H8azUHCQ3aLO67J3GkwteanLZ2sIHCWlmG/TbG5PkN6qLfgLtw8uE8J8afq9he67e+1XU8k0oXhQSSZA9B05dKbZwtEe5f4o04D6jY10y4tXE0x2XOn6YmpKiSQmXuxxBeHiwfGrM6PbxuC9tIr9WChfxxT+yljc3yzx2dpDczBVYLLjAAJ3388UfXIxaXMEWrqkFxEfejhGV33HLyNSsd+luVAo0t1P9UNjk75oitbq3uIqgqduAb7iul9nNPFtp0bIV4ZYwQFGMZqj7R2Ucc/tBCy92wV1MYJ4SRkg56Un8dfoLI/UYGKKO67QRI2RG3CCBz611W4iSHs5PHGoSNbdsYHLaue3UEUHaDTmhXhV4lY+vGw/LFdGn4joNwUwX9nfh2zvg0RjX8Ryfpz6dsZV3AbBxtWc1or/AEovC4ZTAN+nWur2B0yDRIJ9TghebhKnjjUs2Ca5z2wube712NrOC3hiEXDwwjqCTvjrv+VT9ai+yuTaJGk2emvZRC6tIC2+ZOEFvmOtQrzUtG0czLLaW9zISSiLGBgYwAT03rPave3qyCGK4eOIKDwxtwk58fGqC4LNlnLHJ5mlHHvbL5Lwv73tBHrTRwR2ENoIcsDG2eLOOew8K0epWElv2LGoyjEayoqp1OTjP41gNFTF+B+uCK612gjaX7LpfeGQ8Lb/ALYq3FXSM22c6S6yP6v/ALqUFprqEhMENjAOahRxscANVxoCMus2LOeLL7A8qUoUClYK6gliup0dQrd4cqTgjrR7WyeTieVcqeShudXmu6Xw9o76SRiFaUMFXluq0xbX3TwyEYHShIdgoQyScOF5bAGuhwauRDGBcIPdHUeFc44UglLK7uwHw1LTtJeooULCAoxgkZH40pTr0Ixvs5GxwCOdPgk4W9RigZ4c5POnRnh3rpo56CyOqsNsjpRIGHexqTHh2GCd+H18qLaWa3sxihPFLwlhk4XAHX5jFXb9irkXVknfgWt2UXvypyjsM4K/T6iolKK7KUWzc9jeyur3s0MrpbwRxsV48th9ua4GCDVLqFs1rr+o28hBZJ5FLDkcMa6b2Qsn0vS1sy6cERwoROBVONyu/InfHTOOlc31oFu02q4yT7RKd/X+NY45JppGvCtmz+yx0i1S4DtjNuef7Qqd2l0W61DtBc3EdnHPbusZR2dRghcHnWf7C3C2+ozSTOsadwRxOcD4lrUXXajTbdd7tJWHSL3s05ZZR0kCgntmi068kgsYIZYArRxqpPeAjIHlQNZMWoWT27MsTOd3VeIg+Vc61rtves/DpiJGv68y5P0zWfm7V6/IAz3xDY95EjC4+eKFLKx8Imp1qAWuv6fAsrSLHGo4nABOXPhXQ4wj6LKsoDRmFgwPIjG9cX0m9u7u8hnvJWkbjXhLNk4zyrsltltJkXGcxuPwqot3sUlWji+v6i94xjgD9yNgCcDHkP8AWq3TAy3Cgg4O1RLeeZ4VMynvMDIXcCrDTgxuYuZLN8O+f53ppJCbImuBlvsYx92p3NQCjuvDw+m9a3tNpD21/brc2+ZZLdWCgEkDLDf6UCw7O310QYtImCfrMvCPxqJNr0tcfwz+nWskd7FIU2U7436V1e5glvPs0u4oY2eQonCoGTkMOlVw7NGw0+4b2dBIIGdpPQZxWi7N97J2TmS34hKEJUg43qIZL2VOFUcst+yursAzxiIH+1STb5BDVrbaHPZXNmwaWZxL73BbSKFHjllFbTudWKgnvVYeMnOhcGtZJImA5j7yk8rfYlBHtS0g3d880dyBxgZBUnkAD+VRG7PS8ePaVKYP6Bz+dTlTWGI4xKBjBy53pODVC+OGUAfpFtqjk/0qkisGgqhx7SrMdh7uPr4/wpf6Bh/tl/yz+6pOo2mvXCrHaXIg4MlmKlhINtgRuCN+lKLHW8Diujnrsf3VL0Oz5+ELlQ3CQv6zbDNHVfcCxxlmxux6+lTXhaTmBjpnpREjZQBlQK9ByOXiQ1ilYoMYI3X/AHrR6X2ivLMqt1F7SIwO7ErE8JHXfNVYRV3zmmSy8CHu0JY7Daokr7KWjZJ271gqVjmEaE5wsa/uqLa3Et5eS3EzM0koZmY9TVTp1zEyZmCKeEbCAn860/ZLTRqmo8PEViwxO2CRjw6VCSj4U7YLUmkg08SKcDjA5ZqmF9MWABZjjpXUftE0+K27L2sNrCqJ7SgCrzOVOaxFn2b1Ccjgt1VCu7TShR8hnP4UOaQqsp45bycNwRSkKMkkcvCnhLhlByQ/UdK2Np2Ot0ZPbL5RtkpCCx+p/dUyS27O2SskKxNcggKt0WYEk9Rt6/KoeWPhXBlLCbXg0traNFk7sCcgbs4br5117TBx6fjG5Vh+Fcz7RW7W2oWeYYUJXJeFeESEEZOOgHKul6P/AMmvzPypY6jHsUkc0tuwd2dpr+KIeCLxn/QVc6b2PsrK5huPaJpZoTlS2AufQVf99D1kX60puExkSrjwzWTyNmqgNntzPOsrycMirwhgq5xknqD40020vIXc+f7v/jRe+Uni4wdulDlvbeM4lnVSfPeosdAbiwM6FJri4KspUgEAEEYI5UTTrddNtTbWvGIzz4jk0z223LYEybHG5NPF2rA8Mi4/aosKHspJ4uJx/fNJIXAyuWPgWqNPfiIhTxyE/qjOKYdRjGA3eLnxWjQD3nuR/wDHb/FTTcXO3/DPy6yY/wBKetyG+Esf2hinrIvN/QUANjkmO7QgDr95S8adWX/ModxFBdrwyqcepH5VWns/pGf+WH+NqpV6JnIBp8qsRKCCDggqaOunA4BcZzjG1aDSZZLvUU9okdyQuSWPlWkX/wBymjwAo4cYGD9edavPXgvqRjLTsrql1g21nK6nkxXA+prQ6Z9nt2ZA2pIAmMhUl3z4HH+hrTaGWXVZAHfAXbLE1poyc1m/kNh9aRjz9n2itHEe7uI2HxqkzEN4c8/hVtpPZ2z0Zg1hC6sAR7zlic+tXx6ct+delRcpgYzzxtUc2x1RRdorNtZs0tL22eS3Vg2Fcrv0ORWft+ykNirCP2u2UdVuXIHyJwK3BUcZ57DqTXmALKp5FsEUW/0NGDn05oJkjl128t5HwULSqPL9Xeptx2c1CxjQza1f/eHCnMRGf8vlWlextJZAZbaFyo2LICRv40lwxm1JIJcPEqEqrDODTvQzGvo0zTpJcarNc8GcCWNNvQqB+NaqHXpLOMQw24kwMFiw22oslpbg4EQAyeVU1zbxJL7qc8k5JOTtUcmFJjluIxJl42AJ8jivNLbsQxJA55G1CW1hZ2zGNsnY46U2GNWmCsCRnkSfCkimS1Nm6qA3xD9HO9EisdPd27pJHI5gHY1D7pPbnAXAVSRjptT4p5QwUOcEnP8AiNUIsV0+2/ssY6ZpwtoBsIguPHFChdu7BzuRz+deeRwzgMeY/IUCC9zFxHKgnlkrmvGIZCsq48Mb0PJGwJ3bxo5jUOm1AAzwrt7wNAu5u5ilfGSgJwOpqUBhMjmM0C5AZWDAEcOeVAMzUXaNILZJbxJCsgBcRpkIfIbkj0z15VKXtLZOoZLq2KkZGZlBx6VPtG7vSrURhVwgAwo2G+1ZKbSbCSZ5HtkLMxYnJG5q6TOeeRw0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BwAI/8QARBAAAgEDAgMFBQQGCAUFAAAAAQIDAAQRBSESMUEGE1FhcRQiMoGRByOhsUJSctHh8BUzU4KSk8HxJDRiotIXNURzg//EABkBAAMBAQEAAAAAAAAAAAAAAAABAgMEBf/EACIRAAICAgMAAwADAAAAAAAAAAABAhEDIRIxQQQTUSJCYf/aAAwDAQACEQMRAD8AyxjyKBmTvgqE4G7DNTX92Pi8qbbQ4Qu3xtzrzjrEga3BHeRcLeLe8KsEwy+5jHlUGSPC7/LFLFG8ZzGxB61m0VZPxtv9KepFRRcEHEqn1WjI4cZTBFSMLnPL86cpx1XNDXzwPnTsjoc/sjNADnYEEnPyoQdoWDKQm+RjbHp4U/MnJVJH/UcU4QyP8fCR4DekBqdC7Y97D/RuvJJJCcBLhdnj885z866BbyRSWkbd8s8BA4Z1xtjqccvUfhXGPZVI94n64qz0LWrzQpc27homPvxturevh6114vkuOpdGGTCntHVraWaN5lun7xFf3ZAMYXAI4vrz/KpwI8az/Z7UrPUBLLYS4lfDSWkjbocY93y29PSp8bMl79yxMZjOYDgcJBG489+u3pXempK0cruPZZ5r2aCkiuCQdwcEHmPlT80DscWApOKkO9JQA7ipCa9XqAEzSZp2K9igBua9mnYpOGgD5zKFxgsxH0oqAgYYk+lCDcQ5AelORsHIJryDvoKEDEb7dM0/hAPp0pmc/GCM8iKIuw2ZSPBqrl+ioEE3Zs/KhsGVhwEhmPNeYFTO8i5vgehzTYEEjNKdi2yjwFLTAbHOVbhlhL45MKsIDFIv3fPwxg1HMWfMU0pnmCD4g4xSaHZYFNv4V7gGN8/So0czxjD4dcfpHB+tPS+RwAux6Bqkdhx7o+H8MU1mJ5L+NM99t2bH414Fc7vmpphYkTXFtcLPbSNFIm4ZDgitvoXa63up401cd1copRbpdgRt8Q/kVj14OozXjGCR0A/D08K1x5JY3omcVJbOtzOr3Nm6svGWbu5V3Vxwnb+flUqOZXdowcSJgsp5jNcx0XtFd6O3dyKbi06xt08x4VvdKv7bU83FrKHj4ADk/eRkE7MPDfnXoYs8cir05J43B/4Wu9LihQzEmQTcOFfCuORGAd/A71JGCK1IQyvU4ikIoGepM16kNMQuaTNJikwaAPnFTj9L8KKp82NRklB5HNFVz1U15B3hxg8w3zNEHAOgHyqL36ZIOduYp6TgnAQ48zRQExXA+E14Mo8RTFY42KgV4HP+1ICVHIwHQiiCSMnDHh9aiIoz1+Roy49fmaLYBZYu8+7X9Ln6UklupHAyqV8MV5WCbhSp8aIs4zvg+Y2ppiALHwHhBbHTJ5URJIWbgPxA49486JxIwyvDxtsKUW0Y+HbFNoEx4Xh+FcelPBxtkk/ShcTxKSDkcgDyzXlYtklyOh22FS0xhGAI5b+dLZXV3p1wk1pIY3U7Y2+R8qGYRjPe86coVNgxPoKS1sLN5oXae21COS2uEWC6kByjf1cpIx/dNaiOYxEI+yrHxHPNfXxHnXHgQTtknzrRaD2luLIrDejvYAOFX5ug8j4eRrsxfJ/rM554fYnSA2QCCCDuMV6q2zvI5YUltn76Put8bDIx0/RPlU9XVskEbHceFdip9GHtD6Q0ma9mgYtJmkJpMigVmAu/s60ScHuHurYnoknEP+4H86pLz7LrgZbT9SibwSdCv4jP5Voj250pVlc977o9wAA8W3Ln61Dj+0S0kVeK2ZXIyfeyF2/2qJLBISnkXpj7vsJ2ktQSLOKf/wCiUHb54NVE1jqFk/DeWFxB5yRMv4kYP1rfv2+llkY2iIqDf3xn6VDm7VXl5LNm5bu+XAu2FxvyrnnHGujVZZ+oyEcyAEMSPlUMXiqx4p0G+NzWgnvLHUJhmEEjA3GCQMjp6Vjm02zMsrG3RmLE71k4Jdm0cjl0aCym71XKsGC45UYTe9jDZ8KrNAe1svaMp3YJXAAO/PlVkb+2ZsszMR14DWbivDSw3vkbRMf7tNLspwIz9KQaraAcIjlPom350jahDzjhlz6gUqAr7nVbuO5eGGwlm4eeGUD86nadfX87cMtm0KgfpMCM0GBu/u3k4SvE3In+fCr6OILbM2P5zWqSa6E2RRE8xzNKMdAB1rxswi5imw3n1o3CpwTimkgHYis22OgTRzWw73i9etLFfqNpU4P+ocqOsxHM/hTw0B+KNeLocVOmA9HWRQyMrL4qaIG8z8qDwKu6EZPPfGaUyNGPvCPUUNDssLC8nsZu8tjwk7MrfCw8CK2ek6/BfYDHubr+zJ2b3eniM9Odc+SQP8LA+WacDg7nB8qvHlljZnPGpnX0lVyRyO+1ONYLSO0zRBYdQLOg5T/pLv18fXn61aal2wttOQK0U08jgGJox7ki9SG5bfWvQx5I5FaOScXDs0xpvzrKWXbzS7h5RPx26KCyM+/EB0wOtC/9RdE/Vuf8I/8AKtVJGbOWWtpdsjlohlGIKEgMAOuKiX0MkUcb8JR3BCkjbPnV37YglDq/vEd2Qckc6ORb3Sss0Y4QckZHn9P415qyNO2VyZmbGSaOJkkBYBsZB6VKSYRxsfhIwD4n+NTp9FXj4opAEQ5I6ADz+tUF+qxXXCInwQCAx359MfKtYyU3o0LCObgXj4hnGPUdPzqLGuS3pmo8dzC0LYhfrgFs53qbAAWP7NE1o0xvYKNdiPM0VFxsdqHfl7OGORVQq7b8RI6UAXEks6xKqqzb44c4HnvUfW2rLc0mT1UZp7YxtsfOltInljC4jL8QHuxAEfI1NW0ljlLAxsP1RwjB+lTQc7Aad/XDzOK0rIxszwKWOBsBkncVRqMXo2VeXujptWps7WeS1eaOOQxxJlnQcquK0wb6KwwyiMFomXkN0qj1TU1srsxScXFwg8IQ/urWM1zw+8sTIOfENzy89jWd7S5m1kvjH/DqDgY8efnWUabLbBR3czIGRcq24PjXu9uWHwj0zURby4e2jiJjCoMArGoO3iQMmhu8uARI2c75NLiOyTcXE9ugkKMSSFADAZJqZZtPPGHngMYzt95xcVU9yW4V4nyAwPPNXN2/caTBLg7uFJyd8g00tCslrDCce8UOcnejMBEvFxZXxzWfW+J5g/PNea/n7+OOIJhufGTU1ZRepcIxGDnyPWpEN4ioYZ40mt2OWibkT4jqD5iqWbUIoVImjB4TjK8/pVbfXchdRbbgnJ25CqjFp2mS6a2bi2sbK4teCAtLCnExVmUSJ64GSPPOPnTP6F007+wg/wD61mdEF80qT9+8SjdWXm1dqi0jT3iR2gBZlBNdUXJ9mDikcIhmR4HJMZKEpljuPCpkN5iId5hWkJLAD8vOsTaXzRJNLnLPhVOfhwQcjz2pYb6UsEVgFzsByFZPEzCtm3TVQGdd2yThfMeXjQm0uHWQosuOKcjC4OARnzrLWepusyxRshXO/F0q703XpNOuvuJ3D8OMKRn0H8azUHCQ3aLO67J3GkwteanLZ2sIHCWlmG/TbG5PkN6qLfgLtw8uE8J8afq9he67e+1XU8k0oXhQSSZA9B05dKbZwtEe5f4o04D6jY10y4tXE0x2XOn6YmpKiSQmXuxxBeHiwfGrM6PbxuC9tIr9WChfxxT+yljc3yzx2dpDczBVYLLjAAJ3388UfXIxaXMEWrqkFxEfejhGV33HLyNSsd+luVAo0t1P9UNjk75oitbq3uIqgqduAb7iul9nNPFtp0bIV4ZYwQFGMZqj7R2Ucc/tBCy92wV1MYJ4SRkg56Un8dfoLI/UYGKKO67QRI2RG3CCBz611W4iSHs5PHGoSNbdsYHLaue3UEUHaDTmhXhV4lY+vGw/LFdGn4joNwUwX9nfh2zvg0RjX8Ryfpz6dsZV3AbBxtWc1or/AEovC4ZTAN+nWur2B0yDRIJ9TghebhKnjjUs2Ca5z2wube712NrOC3hiEXDwwjqCTvjrv+VT9ai+yuTaJGk2emvZRC6tIC2+ZOEFvmOtQrzUtG0czLLaW9zISSiLGBgYwAT03rPave3qyCGK4eOIKDwxtwk58fGqC4LNlnLHJ5mlHHvbL5Lwv73tBHrTRwR2ENoIcsDG2eLOOew8K0epWElv2LGoyjEayoqp1OTjP41gNFTF+B+uCK612gjaX7LpfeGQ8Lb/ALYq3FXSM22c6S6yP6v/ALqUFprqEhMENjAOahRxscANVxoCMus2LOeLL7A8qUoUClYK6gliup0dQrd4cqTgjrR7WyeTieVcqeShudXmu6Xw9o76SRiFaUMFXluq0xbX3TwyEYHShIdgoQyScOF5bAGuhwauRDGBcIPdHUeFc44UglLK7uwHw1LTtJeooULCAoxgkZH40pTr0Ixvs5GxwCOdPgk4W9RigZ4c5POnRnh3rpo56CyOqsNsjpRIGHexqTHh2GCd+H18qLaWa3sxihPFLwlhk4XAHX5jFXb9irkXVknfgWt2UXvypyjsM4K/T6iolKK7KUWzc9jeyur3s0MrpbwRxsV48th9ua4GCDVLqFs1rr+o28hBZJ5FLDkcMa6b2Qsn0vS1sy6cERwoROBVONyu/InfHTOOlc31oFu02q4yT7RKd/X+NY45JppGvCtmz+yx0i1S4DtjNuef7Qqd2l0W61DtBc3EdnHPbusZR2dRghcHnWf7C3C2+ozSTOsadwRxOcD4lrUXXajTbdd7tJWHSL3s05ZZR0kCgntmi068kgsYIZYArRxqpPeAjIHlQNZMWoWT27MsTOd3VeIg+Vc61rtves/DpiJGv68y5P0zWfm7V6/IAz3xDY95EjC4+eKFLKx8Imp1qAWuv6fAsrSLHGo4nABOXPhXQ4wj6LKsoDRmFgwPIjG9cX0m9u7u8hnvJWkbjXhLNk4zyrsltltJkXGcxuPwqot3sUlWji+v6i94xjgD9yNgCcDHkP8AWq3TAy3Cgg4O1RLeeZ4VMynvMDIXcCrDTgxuYuZLN8O+f53ppJCbImuBlvsYx92p3NQCjuvDw+m9a3tNpD21/brc2+ZZLdWCgEkDLDf6UCw7O310QYtImCfrMvCPxqJNr0tcfwz+nWskd7FIU2U7436V1e5glvPs0u4oY2eQonCoGTkMOlVw7NGw0+4b2dBIIGdpPQZxWi7N97J2TmS34hKEJUg43qIZL2VOFUcst+yursAzxiIH+1STb5BDVrbaHPZXNmwaWZxL73BbSKFHjllFbTudWKgnvVYeMnOhcGtZJImA5j7yk8rfYlBHtS0g3d880dyBxgZBUnkAD+VRG7PS8ePaVKYP6Bz+dTlTWGI4xKBjBy53pODVC+OGUAfpFtqjk/0qkisGgqhx7SrMdh7uPr4/wpf6Bh/tl/yz+6pOo2mvXCrHaXIg4MlmKlhINtgRuCN+lKLHW8Diujnrsf3VL0Oz5+ELlQ3CQv6zbDNHVfcCxxlmxux6+lTXhaTmBjpnpREjZQBlQK9ByOXiQ1ilYoMYI3X/AHrR6X2ivLMqt1F7SIwO7ErE8JHXfNVYRV3zmmSy8CHu0JY7Daokr7KWjZJ271gqVjmEaE5wsa/uqLa3Et5eS3EzM0koZmY9TVTp1zEyZmCKeEbCAn860/ZLTRqmo8PEViwxO2CRjw6VCSj4U7YLUmkg08SKcDjA5ZqmF9MWABZjjpXUftE0+K27L2sNrCqJ7SgCrzOVOaxFn2b1Ccjgt1VCu7TShR8hnP4UOaQqsp45bycNwRSkKMkkcvCnhLhlByQ/UdK2Np2Ot0ZPbL5RtkpCCx+p/dUyS27O2SskKxNcggKt0WYEk9Rt6/KoeWPhXBlLCbXg0traNFk7sCcgbs4br5117TBx6fjG5Vh+Fcz7RW7W2oWeYYUJXJeFeESEEZOOgHKul6P/AMmvzPypY6jHsUkc0tuwd2dpr+KIeCLxn/QVc6b2PsrK5huPaJpZoTlS2AufQVf99D1kX60puExkSrjwzWTyNmqgNntzPOsrycMirwhgq5xknqD40020vIXc+f7v/jRe+Uni4wdulDlvbeM4lnVSfPeosdAbiwM6FJri4KspUgEAEEYI5UTTrddNtTbWvGIzz4jk0z223LYEybHG5NPF2rA8Mi4/aosKHspJ4uJx/fNJIXAyuWPgWqNPfiIhTxyE/qjOKYdRjGA3eLnxWjQD3nuR/wDHb/FTTcXO3/DPy6yY/wBKetyG+Esf2hinrIvN/QUANjkmO7QgDr95S8adWX/ModxFBdrwyqcepH5VWns/pGf+WH+NqpV6JnIBp8qsRKCCDggqaOunA4BcZzjG1aDSZZLvUU9okdyQuSWPlWkX/wBymjwAo4cYGD9edavPXgvqRjLTsrql1g21nK6nkxXA+prQ6Z9nt2ZA2pIAmMhUl3z4HH+hrTaGWXVZAHfAXbLE1poyc1m/kNh9aRjz9n2itHEe7uI2HxqkzEN4c8/hVtpPZ2z0Zg1hC6sAR7zlic+tXx6ct+delRcpgYzzxtUc2x1RRdorNtZs0tL22eS3Vg2Fcrv0ORWft+ykNirCP2u2UdVuXIHyJwK3BUcZ57DqTXmALKp5FsEUW/0NGDn05oJkjl128t5HwULSqPL9Xeptx2c1CxjQza1f/eHCnMRGf8vlWlextJZAZbaFyo2LICRv40lwxm1JIJcPEqEqrDODTvQzGvo0zTpJcarNc8GcCWNNvQqB+NaqHXpLOMQw24kwMFiw22oslpbg4EQAyeVU1zbxJL7qc8k5JOTtUcmFJjluIxJl42AJ8jivNLbsQxJA55G1CW1hZ2zGNsnY46U2GNWmCsCRnkSfCkimS1Nm6qA3xD9HO9EisdPd27pJHI5gHY1D7pPbnAXAVSRjptT4p5QwUOcEnP8AiNUIsV0+2/ssY6ZpwtoBsIguPHFChdu7BzuRz+deeRwzgMeY/IUCC9zFxHKgnlkrmvGIZCsq48Mb0PJGwJ3bxo5jUOm1AAzwrt7wNAu5u5ilfGSgJwOpqUBhMjmM0C5AZWDAEcOeVAMzUXaNILZJbxJCsgBcRpkIfIbkj0z15VKXtLZOoZLq2KkZGZlBx6VPtG7vSrURhVwgAwo2G+1ZKbSbCSZ5HtkLMxYnJG5q6TOeeRw0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tucocarvallo.files.wordpress.com/2010/06/moviles-princi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705678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Unidad 2: Cimentaciones – Pilas y Pilotes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Factores para diseñar Puentes con Pilas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4. </a:t>
            </a:r>
            <a:r>
              <a:rPr lang="es-MX" u="sng" dirty="0" smtClean="0"/>
              <a:t>Tablero superior o inferior</a:t>
            </a:r>
            <a:r>
              <a:rPr lang="es-MX" dirty="0" smtClean="0"/>
              <a:t>.  Los de tablero superior dan una mejor vista del paisaje, especialmente en los puentes carreteros. </a:t>
            </a:r>
          </a:p>
          <a:p>
            <a:r>
              <a:rPr lang="es-MX" dirty="0" smtClean="0"/>
              <a:t>Si los claros verticales no son importantes para tramos de igual longitud, los arcos y/o vigas rectas de los puentes de tablero superior resultan más económicas que las de tablero inferior además, se requieren pilas más pequeñas.</a:t>
            </a:r>
          </a:p>
        </p:txBody>
      </p:sp>
      <p:sp>
        <p:nvSpPr>
          <p:cNvPr id="29698" name="AutoShape 2" descr="http://t2.gstatic.com/images?q=tbn:ANd9GcQdiiPNFxLq3nZX4G89GrDPLxUprPDpijoRBmXpDeJLN9LVwCaaSA"/>
          <p:cNvSpPr>
            <a:spLocks noChangeAspect="1" noChangeArrowheads="1"/>
          </p:cNvSpPr>
          <p:nvPr/>
        </p:nvSpPr>
        <p:spPr bwMode="auto">
          <a:xfrm>
            <a:off x="63500" y="-636588"/>
            <a:ext cx="17430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http://t2.gstatic.com/images?q=tbn:ANd9GcQdiiPNFxLq3nZX4G89GrDPLxUprPDpijoRBmXpDeJLN9LVwCaaSA"/>
          <p:cNvSpPr>
            <a:spLocks noChangeAspect="1" noChangeArrowheads="1"/>
          </p:cNvSpPr>
          <p:nvPr/>
        </p:nvSpPr>
        <p:spPr bwMode="auto">
          <a:xfrm>
            <a:off x="63500" y="-636588"/>
            <a:ext cx="17430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BwAI/8QARBAAAgEDAgMFBQQGCAUFAAAAAQIDAAQRBSESMUEGE1FhcRQiMoGRByOhsUJSctHh8BUzU4KSk8HxJDRiotIXNURzg//EABkBAAMBAQEAAAAAAAAAAAAAAAABAgMEBf/EACIRAAICAgMAAwADAAAAAAAAAAABAhEDIRIxQQQTUSJCYf/aAAwDAQACEQMRAD8AyxjyKBmTvgqE4G7DNTX92Pi8qbbQ4Qu3xtzrzjrEga3BHeRcLeLe8KsEwy+5jHlUGSPC7/LFLFG8ZzGxB61m0VZPxtv9KepFRRcEHEqn1WjI4cZTBFSMLnPL86cpx1XNDXzwPnTsjoc/sjNADnYEEnPyoQdoWDKQm+RjbHp4U/MnJVJH/UcU4QyP8fCR4DekBqdC7Y97D/RuvJJJCcBLhdnj885z866BbyRSWkbd8s8BA4Z1xtjqccvUfhXGPZVI94n64qz0LWrzQpc27homPvxturevh6114vkuOpdGGTCntHVraWaN5lun7xFf3ZAMYXAI4vrz/KpwI8az/Z7UrPUBLLYS4lfDSWkjbocY93y29PSp8bMl79yxMZjOYDgcJBG489+u3pXempK0cruPZZ5r2aCkiuCQdwcEHmPlT80DscWApOKkO9JQA7ipCa9XqAEzSZp2K9igBua9mnYpOGgD5zKFxgsxH0oqAgYYk+lCDcQ5AelORsHIJryDvoKEDEb7dM0/hAPp0pmc/GCM8iKIuw2ZSPBqrl+ioEE3Zs/KhsGVhwEhmPNeYFTO8i5vgehzTYEEjNKdi2yjwFLTAbHOVbhlhL45MKsIDFIv3fPwxg1HMWfMU0pnmCD4g4xSaHZYFNv4V7gGN8/So0czxjD4dcfpHB+tPS+RwAux6Bqkdhx7o+H8MU1mJ5L+NM99t2bH414Fc7vmpphYkTXFtcLPbSNFIm4ZDgitvoXa63up401cd1copRbpdgRt8Q/kVj14OozXjGCR0A/D08K1x5JY3omcVJbOtzOr3Nm6svGWbu5V3Vxwnb+flUqOZXdowcSJgsp5jNcx0XtFd6O3dyKbi06xt08x4VvdKv7bU83FrKHj4ADk/eRkE7MPDfnXoYs8cir05J43B/4Wu9LihQzEmQTcOFfCuORGAd/A71JGCK1IQyvU4ikIoGepM16kNMQuaTNJikwaAPnFTj9L8KKp82NRklB5HNFVz1U15B3hxg8w3zNEHAOgHyqL36ZIOduYp6TgnAQ48zRQExXA+E14Mo8RTFY42KgV4HP+1ICVHIwHQiiCSMnDHh9aiIoz1+Roy49fmaLYBZYu8+7X9Ln6UklupHAyqV8MV5WCbhSp8aIs4zvg+Y2ppiALHwHhBbHTJ5URJIWbgPxA49486JxIwyvDxtsKUW0Y+HbFNoEx4Xh+FcelPBxtkk/ShcTxKSDkcgDyzXlYtklyOh22FS0xhGAI5b+dLZXV3p1wk1pIY3U7Y2+R8qGYRjPe86coVNgxPoKS1sLN5oXae21COS2uEWC6kByjf1cpIx/dNaiOYxEI+yrHxHPNfXxHnXHgQTtknzrRaD2luLIrDejvYAOFX5ug8j4eRrsxfJ/rM554fYnSA2QCCCDuMV6q2zvI5YUltn76Put8bDIx0/RPlU9XVskEbHceFdip9GHtD6Q0ma9mgYtJmkJpMigVmAu/s60ScHuHurYnoknEP+4H86pLz7LrgZbT9SibwSdCv4jP5Voj250pVlc977o9wAA8W3Ln61Dj+0S0kVeK2ZXIyfeyF2/2qJLBISnkXpj7vsJ2ktQSLOKf/wCiUHb54NVE1jqFk/DeWFxB5yRMv4kYP1rfv2+llkY2iIqDf3xn6VDm7VXl5LNm5bu+XAu2FxvyrnnHGujVZZ+oyEcyAEMSPlUMXiqx4p0G+NzWgnvLHUJhmEEjA3GCQMjp6Vjm02zMsrG3RmLE71k4Jdm0cjl0aCym71XKsGC45UYTe9jDZ8KrNAe1svaMp3YJXAAO/PlVkb+2ZsszMR14DWbivDSw3vkbRMf7tNLspwIz9KQaraAcIjlPom350jahDzjhlz6gUqAr7nVbuO5eGGwlm4eeGUD86nadfX87cMtm0KgfpMCM0GBu/u3k4SvE3In+fCr6OILbM2P5zWqSa6E2RRE8xzNKMdAB1rxswi5imw3n1o3CpwTimkgHYis22OgTRzWw73i9etLFfqNpU4P+ocqOsxHM/hTw0B+KNeLocVOmA9HWRQyMrL4qaIG8z8qDwKu6EZPPfGaUyNGPvCPUUNDssLC8nsZu8tjwk7MrfCw8CK2ek6/BfYDHubr+zJ2b3eniM9Odc+SQP8LA+WacDg7nB8qvHlljZnPGpnX0lVyRyO+1ONYLSO0zRBYdQLOg5T/pLv18fXn61aal2wttOQK0U08jgGJox7ki9SG5bfWvQx5I5FaOScXDs0xpvzrKWXbzS7h5RPx26KCyM+/EB0wOtC/9RdE/Vuf8I/8AKtVJGbOWWtpdsjlohlGIKEgMAOuKiX0MkUcb8JR3BCkjbPnV37YglDq/vEd2Qckc6ORb3Sss0Y4QckZHn9P415qyNO2VyZmbGSaOJkkBYBsZB6VKSYRxsfhIwD4n+NTp9FXj4opAEQ5I6ADz+tUF+qxXXCInwQCAx359MfKtYyU3o0LCObgXj4hnGPUdPzqLGuS3pmo8dzC0LYhfrgFs53qbAAWP7NE1o0xvYKNdiPM0VFxsdqHfl7OGORVQq7b8RI6UAXEks6xKqqzb44c4HnvUfW2rLc0mT1UZp7YxtsfOltInljC4jL8QHuxAEfI1NW0ljlLAxsP1RwjB+lTQc7Aad/XDzOK0rIxszwKWOBsBkncVRqMXo2VeXujptWps7WeS1eaOOQxxJlnQcquK0wb6KwwyiMFomXkN0qj1TU1srsxScXFwg8IQ/urWM1zw+8sTIOfENzy89jWd7S5m1kvjH/DqDgY8efnWUabLbBR3czIGRcq24PjXu9uWHwj0zURby4e2jiJjCoMArGoO3iQMmhu8uARI2c75NLiOyTcXE9ugkKMSSFADAZJqZZtPPGHngMYzt95xcVU9yW4V4nyAwPPNXN2/caTBLg7uFJyd8g00tCslrDCce8UOcnejMBEvFxZXxzWfW+J5g/PNea/n7+OOIJhufGTU1ZRepcIxGDnyPWpEN4ioYZ40mt2OWibkT4jqD5iqWbUIoVImjB4TjK8/pVbfXchdRbbgnJ25CqjFp2mS6a2bi2sbK4teCAtLCnExVmUSJ64GSPPOPnTP6F007+wg/wD61mdEF80qT9+8SjdWXm1dqi0jT3iR2gBZlBNdUXJ9mDikcIhmR4HJMZKEpljuPCpkN5iId5hWkJLAD8vOsTaXzRJNLnLPhVOfhwQcjz2pYb6UsEVgFzsByFZPEzCtm3TVQGdd2yThfMeXjQm0uHWQosuOKcjC4OARnzrLWepusyxRshXO/F0q703XpNOuvuJ3D8OMKRn0H8azUHCQ3aLO67J3GkwteanLZ2sIHCWlmG/TbG5PkN6qLfgLtw8uE8J8afq9he67e+1XU8k0oXhQSSZA9B05dKbZwtEe5f4o04D6jY10y4tXE0x2XOn6YmpKiSQmXuxxBeHiwfGrM6PbxuC9tIr9WChfxxT+yljc3yzx2dpDczBVYLLjAAJ3388UfXIxaXMEWrqkFxEfejhGV33HLyNSsd+luVAo0t1P9UNjk75oitbq3uIqgqduAb7iul9nNPFtp0bIV4ZYwQFGMZqj7R2Ucc/tBCy92wV1MYJ4SRkg56Un8dfoLI/UYGKKO67QRI2RG3CCBz611W4iSHs5PHGoSNbdsYHLaue3UEUHaDTmhXhV4lY+vGw/LFdGn4joNwUwX9nfh2zvg0RjX8Ryfpz6dsZV3AbBxtWc1or/AEovC4ZTAN+nWur2B0yDRIJ9TghebhKnjjUs2Ca5z2wube712NrOC3hiEXDwwjqCTvjrv+VT9ai+yuTaJGk2emvZRC6tIC2+ZOEFvmOtQrzUtG0czLLaW9zISSiLGBgYwAT03rPave3qyCGK4eOIKDwxtwk58fGqC4LNlnLHJ5mlHHvbL5Lwv73tBHrTRwR2ENoIcsDG2eLOOew8K0epWElv2LGoyjEayoqp1OTjP41gNFTF+B+uCK612gjaX7LpfeGQ8Lb/ALYq3FXSM22c6S6yP6v/ALqUFprqEhMENjAOahRxscANVxoCMus2LOeLL7A8qUoUClYK6gliup0dQrd4cqTgjrR7WyeTieVcqeShudXmu6Xw9o76SRiFaUMFXluq0xbX3TwyEYHShIdgoQyScOF5bAGuhwauRDGBcIPdHUeFc44UglLK7uwHw1LTtJeooULCAoxgkZH40pTr0Ixvs5GxwCOdPgk4W9RigZ4c5POnRnh3rpo56CyOqsNsjpRIGHexqTHh2GCd+H18qLaWa3sxihPFLwlhk4XAHX5jFXb9irkXVknfgWt2UXvypyjsM4K/T6iolKK7KUWzc9jeyur3s0MrpbwRxsV48th9ua4GCDVLqFs1rr+o28hBZJ5FLDkcMa6b2Qsn0vS1sy6cERwoROBVONyu/InfHTOOlc31oFu02q4yT7RKd/X+NY45JppGvCtmz+yx0i1S4DtjNuef7Qqd2l0W61DtBc3EdnHPbusZR2dRghcHnWf7C3C2+ozSTOsadwRxOcD4lrUXXajTbdd7tJWHSL3s05ZZR0kCgntmi068kgsYIZYArRxqpPeAjIHlQNZMWoWT27MsTOd3VeIg+Vc61rtves/DpiJGv68y5P0zWfm7V6/IAz3xDY95EjC4+eKFLKx8Imp1qAWuv6fAsrSLHGo4nABOXPhXQ4wj6LKsoDRmFgwPIjG9cX0m9u7u8hnvJWkbjXhLNk4zyrsltltJkXGcxuPwqot3sUlWji+v6i94xjgD9yNgCcDHkP8AWq3TAy3Cgg4O1RLeeZ4VMynvMDIXcCrDTgxuYuZLN8O+f53ppJCbImuBlvsYx92p3NQCjuvDw+m9a3tNpD21/brc2+ZZLdWCgEkDLDf6UCw7O310QYtImCfrMvCPxqJNr0tcfwz+nWskd7FIU2U7436V1e5glvPs0u4oY2eQonCoGTkMOlVw7NGw0+4b2dBIIGdpPQZxWi7N97J2TmS34hKEJUg43qIZL2VOFUcst+yursAzxiIH+1STb5BDVrbaHPZXNmwaWZxL73BbSKFHjllFbTudWKgnvVYeMnOhcGtZJImA5j7yk8rfYlBHtS0g3d880dyBxgZBUnkAD+VRG7PS8ePaVKYP6Bz+dTlTWGI4xKBjBy53pODVC+OGUAfpFtqjk/0qkisGgqhx7SrMdh7uPr4/wpf6Bh/tl/yz+6pOo2mvXCrHaXIg4MlmKlhINtgRuCN+lKLHW8Diujnrsf3VL0Oz5+ELlQ3CQv6zbDNHVfcCxxlmxux6+lTXhaTmBjpnpREjZQBlQK9ByOXiQ1ilYoMYI3X/AHrR6X2ivLMqt1F7SIwO7ErE8JHXfNVYRV3zmmSy8CHu0JY7Daokr7KWjZJ271gqVjmEaE5wsa/uqLa3Et5eS3EzM0koZmY9TVTp1zEyZmCKeEbCAn860/ZLTRqmo8PEViwxO2CRjw6VCSj4U7YLUmkg08SKcDjA5ZqmF9MWABZjjpXUftE0+K27L2sNrCqJ7SgCrzOVOaxFn2b1Ccjgt1VCu7TShR8hnP4UOaQqsp45bycNwRSkKMkkcvCnhLhlByQ/UdK2Np2Ot0ZPbL5RtkpCCx+p/dUyS27O2SskKxNcggKt0WYEk9Rt6/KoeWPhXBlLCbXg0traNFk7sCcgbs4br5117TBx6fjG5Vh+Fcz7RW7W2oWeYYUJXJeFeESEEZOOgHKul6P/AMmvzPypY6jHsUkc0tuwd2dpr+KIeCLxn/QVc6b2PsrK5huPaJpZoTlS2AufQVf99D1kX60puExkSrjwzWTyNmqgNntzPOsrycMirwhgq5xknqD40020vIXc+f7v/jRe+Uni4wdulDlvbeM4lnVSfPeosdAbiwM6FJri4KspUgEAEEYI5UTTrddNtTbWvGIzz4jk0z223LYEybHG5NPF2rA8Mi4/aosKHspJ4uJx/fNJIXAyuWPgWqNPfiIhTxyE/qjOKYdRjGA3eLnxWjQD3nuR/wDHb/FTTcXO3/DPy6yY/wBKetyG+Esf2hinrIvN/QUANjkmO7QgDr95S8adWX/ModxFBdrwyqcepH5VWns/pGf+WH+NqpV6JnIBp8qsRKCCDggqaOunA4BcZzjG1aDSZZLvUU9okdyQuSWPlWkX/wBymjwAo4cYGD9edavPXgvqRjLTsrql1g21nK6nkxXA+prQ6Z9nt2ZA2pIAmMhUl3z4HH+hrTaGWXVZAHfAXbLE1poyc1m/kNh9aRjz9n2itHEe7uI2HxqkzEN4c8/hVtpPZ2z0Zg1hC6sAR7zlic+tXx6ct+delRcpgYzzxtUc2x1RRdorNtZs0tL22eS3Vg2Fcrv0ORWft+ykNirCP2u2UdVuXIHyJwK3BUcZ57DqTXmALKp5FsEUW/0NGDn05oJkjl128t5HwULSqPL9Xeptx2c1CxjQza1f/eHCnMRGf8vlWlextJZAZbaFyo2LICRv40lwxm1JIJcPEqEqrDODTvQzGvo0zTpJcarNc8GcCWNNvQqB+NaqHXpLOMQw24kwMFiw22oslpbg4EQAyeVU1zbxJL7qc8k5JOTtUcmFJjluIxJl42AJ8jivNLbsQxJA55G1CW1hZ2zGNsnY46U2GNWmCsCRnkSfCkimS1Nm6qA3xD9HO9EisdPd27pJHI5gHY1D7pPbnAXAVSRjptT4p5QwUOcEnP8AiNUIsV0+2/ssY6ZpwtoBsIguPHFChdu7BzuRz+deeRwzgMeY/IUCC9zFxHKgnlkrmvGIZCsq48Mb0PJGwJ3bxo5jUOm1AAzwrt7wNAu5u5ilfGSgJwOpqUBhMjmM0C5AZWDAEcOeVAMzUXaNILZJbxJCsgBcRpkIfIbkj0z15VKXtLZOoZLq2KkZGZlBx6VPtG7vSrURhVwgAwo2G+1ZKbSbCSZ5HtkLMxYnJG5q6TOeeRw0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BwAI/8QARBAAAgEDAgMFBQQGCAUFAAAAAQIDAAQRBSESMUEGE1FhcRQiMoGRByOhsUJSctHh8BUzU4KSk8HxJDRiotIXNURzg//EABkBAAMBAQEAAAAAAAAAAAAAAAABAgMEBf/EACIRAAICAgMAAwADAAAAAAAAAAABAhEDIRIxQQQTUSJCYf/aAAwDAQACEQMRAD8AyxjyKBmTvgqE4G7DNTX92Pi8qbbQ4Qu3xtzrzjrEga3BHeRcLeLe8KsEwy+5jHlUGSPC7/LFLFG8ZzGxB61m0VZPxtv9KepFRRcEHEqn1WjI4cZTBFSMLnPL86cpx1XNDXzwPnTsjoc/sjNADnYEEnPyoQdoWDKQm+RjbHp4U/MnJVJH/UcU4QyP8fCR4DekBqdC7Y97D/RuvJJJCcBLhdnj885z866BbyRSWkbd8s8BA4Z1xtjqccvUfhXGPZVI94n64qz0LWrzQpc27homPvxturevh6114vkuOpdGGTCntHVraWaN5lun7xFf3ZAMYXAI4vrz/KpwI8az/Z7UrPUBLLYS4lfDSWkjbocY93y29PSp8bMl79yxMZjOYDgcJBG489+u3pXempK0cruPZZ5r2aCkiuCQdwcEHmPlT80DscWApOKkO9JQA7ipCa9XqAEzSZp2K9igBua9mnYpOGgD5zKFxgsxH0oqAgYYk+lCDcQ5AelORsHIJryDvoKEDEb7dM0/hAPp0pmc/GCM8iKIuw2ZSPBqrl+ioEE3Zs/KhsGVhwEhmPNeYFTO8i5vgehzTYEEjNKdi2yjwFLTAbHOVbhlhL45MKsIDFIv3fPwxg1HMWfMU0pnmCD4g4xSaHZYFNv4V7gGN8/So0czxjD4dcfpHB+tPS+RwAux6Bqkdhx7o+H8MU1mJ5L+NM99t2bH414Fc7vmpphYkTXFtcLPbSNFIm4ZDgitvoXa63up401cd1copRbpdgRt8Q/kVj14OozXjGCR0A/D08K1x5JY3omcVJbOtzOr3Nm6svGWbu5V3Vxwnb+flUqOZXdowcSJgsp5jNcx0XtFd6O3dyKbi06xt08x4VvdKv7bU83FrKHj4ADk/eRkE7MPDfnXoYs8cir05J43B/4Wu9LihQzEmQTcOFfCuORGAd/A71JGCK1IQyvU4ikIoGepM16kNMQuaTNJikwaAPnFTj9L8KKp82NRklB5HNFVz1U15B3hxg8w3zNEHAOgHyqL36ZIOduYp6TgnAQ48zRQExXA+E14Mo8RTFY42KgV4HP+1ICVHIwHQiiCSMnDHh9aiIoz1+Roy49fmaLYBZYu8+7X9Ln6UklupHAyqV8MV5WCbhSp8aIs4zvg+Y2ppiALHwHhBbHTJ5URJIWbgPxA49486JxIwyvDxtsKUW0Y+HbFNoEx4Xh+FcelPBxtkk/ShcTxKSDkcgDyzXlYtklyOh22FS0xhGAI5b+dLZXV3p1wk1pIY3U7Y2+R8qGYRjPe86coVNgxPoKS1sLN5oXae21COS2uEWC6kByjf1cpIx/dNaiOYxEI+yrHxHPNfXxHnXHgQTtknzrRaD2luLIrDejvYAOFX5ug8j4eRrsxfJ/rM554fYnSA2QCCCDuMV6q2zvI5YUltn76Put8bDIx0/RPlU9XVskEbHceFdip9GHtD6Q0ma9mgYtJmkJpMigVmAu/s60ScHuHurYnoknEP+4H86pLz7LrgZbT9SibwSdCv4jP5Voj250pVlc977o9wAA8W3Ln61Dj+0S0kVeK2ZXIyfeyF2/2qJLBISnkXpj7vsJ2ktQSLOKf/wCiUHb54NVE1jqFk/DeWFxB5yRMv4kYP1rfv2+llkY2iIqDf3xn6VDm7VXl5LNm5bu+XAu2FxvyrnnHGujVZZ+oyEcyAEMSPlUMXiqx4p0G+NzWgnvLHUJhmEEjA3GCQMjp6Vjm02zMsrG3RmLE71k4Jdm0cjl0aCym71XKsGC45UYTe9jDZ8KrNAe1svaMp3YJXAAO/PlVkb+2ZsszMR14DWbivDSw3vkbRMf7tNLspwIz9KQaraAcIjlPom350jahDzjhlz6gUqAr7nVbuO5eGGwlm4eeGUD86nadfX87cMtm0KgfpMCM0GBu/u3k4SvE3In+fCr6OILbM2P5zWqSa6E2RRE8xzNKMdAB1rxswi5imw3n1o3CpwTimkgHYis22OgTRzWw73i9etLFfqNpU4P+ocqOsxHM/hTw0B+KNeLocVOmA9HWRQyMrL4qaIG8z8qDwKu6EZPPfGaUyNGPvCPUUNDssLC8nsZu8tjwk7MrfCw8CK2ek6/BfYDHubr+zJ2b3eniM9Odc+SQP8LA+WacDg7nB8qvHlljZnPGpnX0lVyRyO+1ONYLSO0zRBYdQLOg5T/pLv18fXn61aal2wttOQK0U08jgGJox7ki9SG5bfWvQx5I5FaOScXDs0xpvzrKWXbzS7h5RPx26KCyM+/EB0wOtC/9RdE/Vuf8I/8AKtVJGbOWWtpdsjlohlGIKEgMAOuKiX0MkUcb8JR3BCkjbPnV37YglDq/vEd2Qckc6ORb3Sss0Y4QckZHn9P415qyNO2VyZmbGSaOJkkBYBsZB6VKSYRxsfhIwD4n+NTp9FXj4opAEQ5I6ADz+tUF+qxXXCInwQCAx359MfKtYyU3o0LCObgXj4hnGPUdPzqLGuS3pmo8dzC0LYhfrgFs53qbAAWP7NE1o0xvYKNdiPM0VFxsdqHfl7OGORVQq7b8RI6UAXEks6xKqqzb44c4HnvUfW2rLc0mT1UZp7YxtsfOltInljC4jL8QHuxAEfI1NW0ljlLAxsP1RwjB+lTQc7Aad/XDzOK0rIxszwKWOBsBkncVRqMXo2VeXujptWps7WeS1eaOOQxxJlnQcquK0wb6KwwyiMFomXkN0qj1TU1srsxScXFwg8IQ/urWM1zw+8sTIOfENzy89jWd7S5m1kvjH/DqDgY8efnWUabLbBR3czIGRcq24PjXu9uWHwj0zURby4e2jiJjCoMArGoO3iQMmhu8uARI2c75NLiOyTcXE9ugkKMSSFADAZJqZZtPPGHngMYzt95xcVU9yW4V4nyAwPPNXN2/caTBLg7uFJyd8g00tCslrDCce8UOcnejMBEvFxZXxzWfW+J5g/PNea/n7+OOIJhufGTU1ZRepcIxGDnyPWpEN4ioYZ40mt2OWibkT4jqD5iqWbUIoVImjB4TjK8/pVbfXchdRbbgnJ25CqjFp2mS6a2bi2sbK4teCAtLCnExVmUSJ64GSPPOPnTP6F007+wg/wD61mdEF80qT9+8SjdWXm1dqi0jT3iR2gBZlBNdUXJ9mDikcIhmR4HJMZKEpljuPCpkN5iId5hWkJLAD8vOsTaXzRJNLnLPhVOfhwQcjz2pYb6UsEVgFzsByFZPEzCtm3TVQGdd2yThfMeXjQm0uHWQosuOKcjC4OARnzrLWepusyxRshXO/F0q703XpNOuvuJ3D8OMKRn0H8azUHCQ3aLO67J3GkwteanLZ2sIHCWlmG/TbG5PkN6qLfgLtw8uE8J8afq9he67e+1XU8k0oXhQSSZA9B05dKbZwtEe5f4o04D6jY10y4tXE0x2XOn6YmpKiSQmXuxxBeHiwfGrM6PbxuC9tIr9WChfxxT+yljc3yzx2dpDczBVYLLjAAJ3388UfXIxaXMEWrqkFxEfejhGV33HLyNSsd+luVAo0t1P9UNjk75oitbq3uIqgqduAb7iul9nNPFtp0bIV4ZYwQFGMZqj7R2Ucc/tBCy92wV1MYJ4SRkg56Un8dfoLI/UYGKKO67QRI2RG3CCBz611W4iSHs5PHGoSNbdsYHLaue3UEUHaDTmhXhV4lY+vGw/LFdGn4joNwUwX9nfh2zvg0RjX8Ryfpz6dsZV3AbBxtWc1or/AEovC4ZTAN+nWur2B0yDRIJ9TghebhKnjjUs2Ca5z2wube712NrOC3hiEXDwwjqCTvjrv+VT9ai+yuTaJGk2emvZRC6tIC2+ZOEFvmOtQrzUtG0czLLaW9zISSiLGBgYwAT03rPave3qyCGK4eOIKDwxtwk58fGqC4LNlnLHJ5mlHHvbL5Lwv73tBHrTRwR2ENoIcsDG2eLOOew8K0epWElv2LGoyjEayoqp1OTjP41gNFTF+B+uCK612gjaX7LpfeGQ8Lb/ALYq3FXSM22c6S6yP6v/ALqUFprqEhMENjAOahRxscANVxoCMus2LOeLL7A8qUoUClYK6gliup0dQrd4cqTgjrR7WyeTieVcqeShudXmu6Xw9o76SRiFaUMFXluq0xbX3TwyEYHShIdgoQyScOF5bAGuhwauRDGBcIPdHUeFc44UglLK7uwHw1LTtJeooULCAoxgkZH40pTr0Ixvs5GxwCOdPgk4W9RigZ4c5POnRnh3rpo56CyOqsNsjpRIGHexqTHh2GCd+H18qLaWa3sxihPFLwlhk4XAHX5jFXb9irkXVknfgWt2UXvypyjsM4K/T6iolKK7KUWzc9jeyur3s0MrpbwRxsV48th9ua4GCDVLqFs1rr+o28hBZJ5FLDkcMa6b2Qsn0vS1sy6cERwoROBVONyu/InfHTOOlc31oFu02q4yT7RKd/X+NY45JppGvCtmz+yx0i1S4DtjNuef7Qqd2l0W61DtBc3EdnHPbusZR2dRghcHnWf7C3C2+ozSTOsadwRxOcD4lrUXXajTbdd7tJWHSL3s05ZZR0kCgntmi068kgsYIZYArRxqpPeAjIHlQNZMWoWT27MsTOd3VeIg+Vc61rtves/DpiJGv68y5P0zWfm7V6/IAz3xDY95EjC4+eKFLKx8Imp1qAWuv6fAsrSLHGo4nABOXPhXQ4wj6LKsoDRmFgwPIjG9cX0m9u7u8hnvJWkbjXhLNk4zyrsltltJkXGcxuPwqot3sUlWji+v6i94xjgD9yNgCcDHkP8AWq3TAy3Cgg4O1RLeeZ4VMynvMDIXcCrDTgxuYuZLN8O+f53ppJCbImuBlvsYx92p3NQCjuvDw+m9a3tNpD21/brc2+ZZLdWCgEkDLDf6UCw7O310QYtImCfrMvCPxqJNr0tcfwz+nWskd7FIU2U7436V1e5glvPs0u4oY2eQonCoGTkMOlVw7NGw0+4b2dBIIGdpPQZxWi7N97J2TmS34hKEJUg43qIZL2VOFUcst+yursAzxiIH+1STb5BDVrbaHPZXNmwaWZxL73BbSKFHjllFbTudWKgnvVYeMnOhcGtZJImA5j7yk8rfYlBHtS0g3d880dyBxgZBUnkAD+VRG7PS8ePaVKYP6Bz+dTlTWGI4xKBjBy53pODVC+OGUAfpFtqjk/0qkisGgqhx7SrMdh7uPr4/wpf6Bh/tl/yz+6pOo2mvXCrHaXIg4MlmKlhINtgRuCN+lKLHW8Diujnrsf3VL0Oz5+ELlQ3CQv6zbDNHVfcCxxlmxux6+lTXhaTmBjpnpREjZQBlQK9ByOXiQ1ilYoMYI3X/AHrR6X2ivLMqt1F7SIwO7ErE8JHXfNVYRV3zmmSy8CHu0JY7Daokr7KWjZJ271gqVjmEaE5wsa/uqLa3Et5eS3EzM0koZmY9TVTp1zEyZmCKeEbCAn860/ZLTRqmo8PEViwxO2CRjw6VCSj4U7YLUmkg08SKcDjA5ZqmF9MWABZjjpXUftE0+K27L2sNrCqJ7SgCrzOVOaxFn2b1Ccjgt1VCu7TShR8hnP4UOaQqsp45bycNwRSkKMkkcvCnhLhlByQ/UdK2Np2Ot0ZPbL5RtkpCCx+p/dUyS27O2SskKxNcggKt0WYEk9Rt6/KoeWPhXBlLCbXg0traNFk7sCcgbs4br5117TBx6fjG5Vh+Fcz7RW7W2oWeYYUJXJeFeESEEZOOgHKul6P/AMmvzPypY6jHsUkc0tuwd2dpr+KIeCLxn/QVc6b2PsrK5huPaJpZoTlS2AufQVf99D1kX60puExkSrjwzWTyNmqgNntzPOsrycMirwhgq5xknqD40020vIXc+f7v/jRe+Uni4wdulDlvbeM4lnVSfPeosdAbiwM6FJri4KspUgEAEEYI5UTTrddNtTbWvGIzz4jk0z223LYEybHG5NPF2rA8Mi4/aosKHspJ4uJx/fNJIXAyuWPgWqNPfiIhTxyE/qjOKYdRjGA3eLnxWjQD3nuR/wDHb/FTTcXO3/DPy6yY/wBKetyG+Esf2hinrIvN/QUANjkmO7QgDr95S8adWX/ModxFBdrwyqcepH5VWns/pGf+WH+NqpV6JnIBp8qsRKCCDggqaOunA4BcZzjG1aDSZZLvUU9okdyQuSWPlWkX/wBymjwAo4cYGD9edavPXgvqRjLTsrql1g21nK6nkxXA+prQ6Z9nt2ZA2pIAmMhUl3z4HH+hrTaGWXVZAHfAXbLE1poyc1m/kNh9aRjz9n2itHEe7uI2HxqkzEN4c8/hVtpPZ2z0Zg1hC6sAR7zlic+tXx6ct+delRcpgYzzxtUc2x1RRdorNtZs0tL22eS3Vg2Fcrv0ORWft+ykNirCP2u2UdVuXIHyJwK3BUcZ57DqTXmALKp5FsEUW/0NGDn05oJkjl128t5HwULSqPL9Xeptx2c1CxjQza1f/eHCnMRGf8vlWlextJZAZbaFyo2LICRv40lwxm1JIJcPEqEqrDODTvQzGvo0zTpJcarNc8GcCWNNvQqB+NaqHXpLOMQw24kwMFiw22oslpbg4EQAyeVU1zbxJL7qc8k5JOTtUcmFJjluIxJl42AJ8jivNLbsQxJA55G1CW1hZ2zGNsnY46U2GNWmCsCRnkSfCkimS1Nm6qA3xD9HO9EisdPd27pJHI5gHY1D7pPbnAXAVSRjptT4p5QwUOcEnP8AiNUIsV0+2/ssY6ZpwtoBsIguPHFChdu7BzuRz+deeRwzgMeY/IUCC9zFxHKgnlkrmvGIZCsq48Mb0PJGwJ3bxo5jUOm1AAzwrt7wNAu5u5ilfGSgJwOpqUBhMjmM0C5AZWDAEcOeVAMzUXaNILZJbxJCsgBcRpkIfIbkj0z15VKXtLZOoZLq2KkZGZlBx6VPtG7vSrURhVwgAwo2G+1ZKbSbCSZ5HtkLMxYnJG5q6TOeeRw0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http://3.bp.blogspot.com/_FJZh1gy3MuM/TLCCZGZGBUI/AAAAAAAAAFo/-fZLOnQrORc/s1600/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389339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3356992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5. </a:t>
            </a:r>
            <a:r>
              <a:rPr lang="es-MX" u="sng" dirty="0" smtClean="0"/>
              <a:t>Presupuesto</a:t>
            </a:r>
            <a:r>
              <a:rPr lang="es-MX" dirty="0" smtClean="0"/>
              <a:t> y selección del </a:t>
            </a:r>
            <a:r>
              <a:rPr lang="es-MX" u="sng" dirty="0" smtClean="0"/>
              <a:t>material</a:t>
            </a:r>
            <a:r>
              <a:rPr lang="es-MX" dirty="0" smtClean="0"/>
              <a:t> para la construcción, ya sea concreto o acero (costo).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6. La </a:t>
            </a:r>
            <a:r>
              <a:rPr lang="es-MX" u="sng" dirty="0" smtClean="0"/>
              <a:t>topografía</a:t>
            </a:r>
            <a:r>
              <a:rPr lang="es-MX" dirty="0" smtClean="0"/>
              <a:t> del terreno influye claramente en el diseño de la cimentación.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7. El </a:t>
            </a:r>
            <a:r>
              <a:rPr lang="es-MX" u="sng" dirty="0" smtClean="0"/>
              <a:t>tipo de tráfico</a:t>
            </a:r>
            <a:r>
              <a:rPr lang="es-MX" dirty="0" smtClean="0"/>
              <a:t>.  Un puente ferroviario requiere de una estructura rígida, de manera que es más aconsejable el empleo de vigas robustas y pilas adecuadas.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8. Las </a:t>
            </a:r>
            <a:r>
              <a:rPr lang="es-MX" u="sng" dirty="0" smtClean="0"/>
              <a:t>preferencias personales </a:t>
            </a:r>
            <a:r>
              <a:rPr lang="es-MX" dirty="0" smtClean="0"/>
              <a:t>del propietario, del arquitecto y las del propio ingeniero pueden tener gran importancia al hacer la elección.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Unidad 2: Cimentaciones – Pilas y Pilotes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Tipos de cargas a tomar en cuenta en el diseño de pilas y estribos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- Cargas muertas o peso propio de la estructura.</a:t>
            </a:r>
            <a:br>
              <a:rPr lang="es-MX" dirty="0" smtClean="0"/>
            </a:br>
            <a:r>
              <a:rPr lang="es-MX" dirty="0" smtClean="0"/>
              <a:t>-  Cargas vivas o variables, como son el paso de los vehículos a ciertas horas.</a:t>
            </a:r>
            <a:br>
              <a:rPr lang="es-MX" dirty="0" smtClean="0"/>
            </a:br>
            <a:r>
              <a:rPr lang="es-MX" dirty="0" smtClean="0"/>
              <a:t>-  Cargas accidentales, como las fuerzas sísmicas, de viento, oleaje y nieve.</a:t>
            </a:r>
            <a:br>
              <a:rPr lang="es-MX" dirty="0" smtClean="0"/>
            </a:br>
            <a:r>
              <a:rPr lang="es-MX" dirty="0" smtClean="0"/>
              <a:t>-  Cargas imprevistas como impactos y explosiones.</a:t>
            </a:r>
          </a:p>
          <a:p>
            <a:endParaRPr lang="es-MX" dirty="0" smtClean="0"/>
          </a:p>
          <a:p>
            <a:r>
              <a:rPr lang="es-MX" b="1" dirty="0" smtClean="0"/>
              <a:t>Métodos de construcción de pilas</a:t>
            </a:r>
            <a:endParaRPr lang="es-MX" dirty="0" smtClean="0"/>
          </a:p>
          <a:p>
            <a:pPr marL="273050" indent="177800">
              <a:buFont typeface="Arial" pitchFamily="34" charset="0"/>
              <a:buChar char="•"/>
            </a:pPr>
            <a:r>
              <a:rPr lang="es-MX" u="sng" dirty="0" smtClean="0"/>
              <a:t>Pilas ademadas o estibadas</a:t>
            </a:r>
          </a:p>
          <a:p>
            <a:pPr marL="273050" indent="177800"/>
            <a:r>
              <a:rPr lang="es-MX" dirty="0" smtClean="0"/>
              <a:t>Excavación hasta el nivel de desplante de la cimentación y se construye la pila dentro del mismo. </a:t>
            </a:r>
          </a:p>
          <a:p>
            <a:pPr marL="273050"/>
            <a:r>
              <a:rPr lang="es-MX" dirty="0" smtClean="0"/>
              <a:t>Las paredes del pozo excavado deben ademarse para evitar que se derrumben al construir la pila, pueden estibarse con forros metálicos cilíndricos o bien tablestacas. La perforación puede hacerse de varias formas, como por ejemplo utilizando un líquido espeso en vez de ademe (lodo </a:t>
            </a:r>
            <a:r>
              <a:rPr lang="es-MX" dirty="0" err="1" smtClean="0"/>
              <a:t>bentonítico</a:t>
            </a:r>
            <a:r>
              <a:rPr lang="es-MX" dirty="0" smtClean="0"/>
              <a:t>) o bien por medio de maquinaria.</a:t>
            </a:r>
          </a:p>
          <a:p>
            <a:pPr marL="273050" indent="177800"/>
            <a:endParaRPr lang="es-MX" dirty="0" smtClean="0"/>
          </a:p>
          <a:p>
            <a:pPr marL="273050" indent="177800">
              <a:buFont typeface="Arial" pitchFamily="34" charset="0"/>
              <a:buChar char="•"/>
            </a:pPr>
            <a:r>
              <a:rPr lang="es-MX" u="sng" dirty="0" smtClean="0"/>
              <a:t>Pilas de cajón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Uso de cajas o cilindros que se hincan hasta cierta profundidad y sirven como cimbra de la pila y forro exterior cuando ésta queda terminada. El material dentro del cajón puede extraerse a mano o bien por dragado.</a:t>
            </a:r>
            <a:br>
              <a:rPr lang="es-MX" dirty="0" smtClean="0"/>
            </a:br>
            <a:endParaRPr lang="es-MX" dirty="0" smtClean="0"/>
          </a:p>
        </p:txBody>
      </p:sp>
      <p:sp>
        <p:nvSpPr>
          <p:cNvPr id="29698" name="AutoShape 2" descr="http://t2.gstatic.com/images?q=tbn:ANd9GcQdiiPNFxLq3nZX4G89GrDPLxUprPDpijoRBmXpDeJLN9LVwCaaSA"/>
          <p:cNvSpPr>
            <a:spLocks noChangeAspect="1" noChangeArrowheads="1"/>
          </p:cNvSpPr>
          <p:nvPr/>
        </p:nvSpPr>
        <p:spPr bwMode="auto">
          <a:xfrm>
            <a:off x="63500" y="-636588"/>
            <a:ext cx="17430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http://t2.gstatic.com/images?q=tbn:ANd9GcQdiiPNFxLq3nZX4G89GrDPLxUprPDpijoRBmXpDeJLN9LVwCaaSA"/>
          <p:cNvSpPr>
            <a:spLocks noChangeAspect="1" noChangeArrowheads="1"/>
          </p:cNvSpPr>
          <p:nvPr/>
        </p:nvSpPr>
        <p:spPr bwMode="auto">
          <a:xfrm>
            <a:off x="63500" y="-636588"/>
            <a:ext cx="17430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BwAI/8QARBAAAgEDAgMFBQQGCAUFAAAAAQIDAAQRBSESMUEGE1FhcRQiMoGRByOhsUJSctHh8BUzU4KSk8HxJDRiotIXNURzg//EABkBAAMBAQEAAAAAAAAAAAAAAAABAgMEBf/EACIRAAICAgMAAwADAAAAAAAAAAABAhEDIRIxQQQTUSJCYf/aAAwDAQACEQMRAD8AyxjyKBmTvgqE4G7DNTX92Pi8qbbQ4Qu3xtzrzjrEga3BHeRcLeLe8KsEwy+5jHlUGSPC7/LFLFG8ZzGxB61m0VZPxtv9KepFRRcEHEqn1WjI4cZTBFSMLnPL86cpx1XNDXzwPnTsjoc/sjNADnYEEnPyoQdoWDKQm+RjbHp4U/MnJVJH/UcU4QyP8fCR4DekBqdC7Y97D/RuvJJJCcBLhdnj885z866BbyRSWkbd8s8BA4Z1xtjqccvUfhXGPZVI94n64qz0LWrzQpc27homPvxturevh6114vkuOpdGGTCntHVraWaN5lun7xFf3ZAMYXAI4vrz/KpwI8az/Z7UrPUBLLYS4lfDSWkjbocY93y29PSp8bMl79yxMZjOYDgcJBG489+u3pXempK0cruPZZ5r2aCkiuCQdwcEHmPlT80DscWApOKkO9JQA7ipCa9XqAEzSZp2K9igBua9mnYpOGgD5zKFxgsxH0oqAgYYk+lCDcQ5AelORsHIJryDvoKEDEb7dM0/hAPp0pmc/GCM8iKIuw2ZSPBqrl+ioEE3Zs/KhsGVhwEhmPNeYFTO8i5vgehzTYEEjNKdi2yjwFLTAbHOVbhlhL45MKsIDFIv3fPwxg1HMWfMU0pnmCD4g4xSaHZYFNv4V7gGN8/So0czxjD4dcfpHB+tPS+RwAux6Bqkdhx7o+H8MU1mJ5L+NM99t2bH414Fc7vmpphYkTXFtcLPbSNFIm4ZDgitvoXa63up401cd1copRbpdgRt8Q/kVj14OozXjGCR0A/D08K1x5JY3omcVJbOtzOr3Nm6svGWbu5V3Vxwnb+flUqOZXdowcSJgsp5jNcx0XtFd6O3dyKbi06xt08x4VvdKv7bU83FrKHj4ADk/eRkE7MPDfnXoYs8cir05J43B/4Wu9LihQzEmQTcOFfCuORGAd/A71JGCK1IQyvU4ikIoGepM16kNMQuaTNJikwaAPnFTj9L8KKp82NRklB5HNFVz1U15B3hxg8w3zNEHAOgHyqL36ZIOduYp6TgnAQ48zRQExXA+E14Mo8RTFY42KgV4HP+1ICVHIwHQiiCSMnDHh9aiIoz1+Roy49fmaLYBZYu8+7X9Ln6UklupHAyqV8MV5WCbhSp8aIs4zvg+Y2ppiALHwHhBbHTJ5URJIWbgPxA49486JxIwyvDxtsKUW0Y+HbFNoEx4Xh+FcelPBxtkk/ShcTxKSDkcgDyzXlYtklyOh22FS0xhGAI5b+dLZXV3p1wk1pIY3U7Y2+R8qGYRjPe86coVNgxPoKS1sLN5oXae21COS2uEWC6kByjf1cpIx/dNaiOYxEI+yrHxHPNfXxHnXHgQTtknzrRaD2luLIrDejvYAOFX5ug8j4eRrsxfJ/rM554fYnSA2QCCCDuMV6q2zvI5YUltn76Put8bDIx0/RPlU9XVskEbHceFdip9GHtD6Q0ma9mgYtJmkJpMigVmAu/s60ScHuHurYnoknEP+4H86pLz7LrgZbT9SibwSdCv4jP5Voj250pVlc977o9wAA8W3Ln61Dj+0S0kVeK2ZXIyfeyF2/2qJLBISnkXpj7vsJ2ktQSLOKf/wCiUHb54NVE1jqFk/DeWFxB5yRMv4kYP1rfv2+llkY2iIqDf3xn6VDm7VXl5LNm5bu+XAu2FxvyrnnHGujVZZ+oyEcyAEMSPlUMXiqx4p0G+NzWgnvLHUJhmEEjA3GCQMjp6Vjm02zMsrG3RmLE71k4Jdm0cjl0aCym71XKsGC45UYTe9jDZ8KrNAe1svaMp3YJXAAO/PlVkb+2ZsszMR14DWbivDSw3vkbRMf7tNLspwIz9KQaraAcIjlPom350jahDzjhlz6gUqAr7nVbuO5eGGwlm4eeGUD86nadfX87cMtm0KgfpMCM0GBu/u3k4SvE3In+fCr6OILbM2P5zWqSa6E2RRE8xzNKMdAB1rxswi5imw3n1o3CpwTimkgHYis22OgTRzWw73i9etLFfqNpU4P+ocqOsxHM/hTw0B+KNeLocVOmA9HWRQyMrL4qaIG8z8qDwKu6EZPPfGaUyNGPvCPUUNDssLC8nsZu8tjwk7MrfCw8CK2ek6/BfYDHubr+zJ2b3eniM9Odc+SQP8LA+WacDg7nB8qvHlljZnPGpnX0lVyRyO+1ONYLSO0zRBYdQLOg5T/pLv18fXn61aal2wttOQK0U08jgGJox7ki9SG5bfWvQx5I5FaOScXDs0xpvzrKWXbzS7h5RPx26KCyM+/EB0wOtC/9RdE/Vuf8I/8AKtVJGbOWWtpdsjlohlGIKEgMAOuKiX0MkUcb8JR3BCkjbPnV37YglDq/vEd2Qckc6ORb3Sss0Y4QckZHn9P415qyNO2VyZmbGSaOJkkBYBsZB6VKSYRxsfhIwD4n+NTp9FXj4opAEQ5I6ADz+tUF+qxXXCInwQCAx359MfKtYyU3o0LCObgXj4hnGPUdPzqLGuS3pmo8dzC0LYhfrgFs53qbAAWP7NE1o0xvYKNdiPM0VFxsdqHfl7OGORVQq7b8RI6UAXEks6xKqqzb44c4HnvUfW2rLc0mT1UZp7YxtsfOltInljC4jL8QHuxAEfI1NW0ljlLAxsP1RwjB+lTQc7Aad/XDzOK0rIxszwKWOBsBkncVRqMXo2VeXujptWps7WeS1eaOOQxxJlnQcquK0wb6KwwyiMFomXkN0qj1TU1srsxScXFwg8IQ/urWM1zw+8sTIOfENzy89jWd7S5m1kvjH/DqDgY8efnWUabLbBR3czIGRcq24PjXu9uWHwj0zURby4e2jiJjCoMArGoO3iQMmhu8uARI2c75NLiOyTcXE9ugkKMSSFADAZJqZZtPPGHngMYzt95xcVU9yW4V4nyAwPPNXN2/caTBLg7uFJyd8g00tCslrDCce8UOcnejMBEvFxZXxzWfW+J5g/PNea/n7+OOIJhufGTU1ZRepcIxGDnyPWpEN4ioYZ40mt2OWibkT4jqD5iqWbUIoVImjB4TjK8/pVbfXchdRbbgnJ25CqjFp2mS6a2bi2sbK4teCAtLCnExVmUSJ64GSPPOPnTP6F007+wg/wD61mdEF80qT9+8SjdWXm1dqi0jT3iR2gBZlBNdUXJ9mDikcIhmR4HJMZKEpljuPCpkN5iId5hWkJLAD8vOsTaXzRJNLnLPhVOfhwQcjz2pYb6UsEVgFzsByFZPEzCtm3TVQGdd2yThfMeXjQm0uHWQosuOKcjC4OARnzrLWepusyxRshXO/F0q703XpNOuvuJ3D8OMKRn0H8azUHCQ3aLO67J3GkwteanLZ2sIHCWlmG/TbG5PkN6qLfgLtw8uE8J8afq9he67e+1XU8k0oXhQSSZA9B05dKbZwtEe5f4o04D6jY10y4tXE0x2XOn6YmpKiSQmXuxxBeHiwfGrM6PbxuC9tIr9WChfxxT+yljc3yzx2dpDczBVYLLjAAJ3388UfXIxaXMEWrqkFxEfejhGV33HLyNSsd+luVAo0t1P9UNjk75oitbq3uIqgqduAb7iul9nNPFtp0bIV4ZYwQFGMZqj7R2Ucc/tBCy92wV1MYJ4SRkg56Un8dfoLI/UYGKKO67QRI2RG3CCBz611W4iSHs5PHGoSNbdsYHLaue3UEUHaDTmhXhV4lY+vGw/LFdGn4joNwUwX9nfh2zvg0RjX8Ryfpz6dsZV3AbBxtWc1or/AEovC4ZTAN+nWur2B0yDRIJ9TghebhKnjjUs2Ca5z2wube712NrOC3hiEXDwwjqCTvjrv+VT9ai+yuTaJGk2emvZRC6tIC2+ZOEFvmOtQrzUtG0czLLaW9zISSiLGBgYwAT03rPave3qyCGK4eOIKDwxtwk58fGqC4LNlnLHJ5mlHHvbL5Lwv73tBHrTRwR2ENoIcsDG2eLOOew8K0epWElv2LGoyjEayoqp1OTjP41gNFTF+B+uCK612gjaX7LpfeGQ8Lb/ALYq3FXSM22c6S6yP6v/ALqUFprqEhMENjAOahRxscANVxoCMus2LOeLL7A8qUoUClYK6gliup0dQrd4cqTgjrR7WyeTieVcqeShudXmu6Xw9o76SRiFaUMFXluq0xbX3TwyEYHShIdgoQyScOF5bAGuhwauRDGBcIPdHUeFc44UglLK7uwHw1LTtJeooULCAoxgkZH40pTr0Ixvs5GxwCOdPgk4W9RigZ4c5POnRnh3rpo56CyOqsNsjpRIGHexqTHh2GCd+H18qLaWa3sxihPFLwlhk4XAHX5jFXb9irkXVknfgWt2UXvypyjsM4K/T6iolKK7KUWzc9jeyur3s0MrpbwRxsV48th9ua4GCDVLqFs1rr+o28hBZJ5FLDkcMa6b2Qsn0vS1sy6cERwoROBVONyu/InfHTOOlc31oFu02q4yT7RKd/X+NY45JppGvCtmz+yx0i1S4DtjNuef7Qqd2l0W61DtBc3EdnHPbusZR2dRghcHnWf7C3C2+ozSTOsadwRxOcD4lrUXXajTbdd7tJWHSL3s05ZZR0kCgntmi068kgsYIZYArRxqpPeAjIHlQNZMWoWT27MsTOd3VeIg+Vc61rtves/DpiJGv68y5P0zWfm7V6/IAz3xDY95EjC4+eKFLKx8Imp1qAWuv6fAsrSLHGo4nABOXPhXQ4wj6LKsoDRmFgwPIjG9cX0m9u7u8hnvJWkbjXhLNk4zyrsltltJkXGcxuPwqot3sUlWji+v6i94xjgD9yNgCcDHkP8AWq3TAy3Cgg4O1RLeeZ4VMynvMDIXcCrDTgxuYuZLN8O+f53ppJCbImuBlvsYx92p3NQCjuvDw+m9a3tNpD21/brc2+ZZLdWCgEkDLDf6UCw7O310QYtImCfrMvCPxqJNr0tcfwz+nWskd7FIU2U7436V1e5glvPs0u4oY2eQonCoGTkMOlVw7NGw0+4b2dBIIGdpPQZxWi7N97J2TmS34hKEJUg43qIZL2VOFUcst+yursAzxiIH+1STb5BDVrbaHPZXNmwaWZxL73BbSKFHjllFbTudWKgnvVYeMnOhcGtZJImA5j7yk8rfYlBHtS0g3d880dyBxgZBUnkAD+VRG7PS8ePaVKYP6Bz+dTlTWGI4xKBjBy53pODVC+OGUAfpFtqjk/0qkisGgqhx7SrMdh7uPr4/wpf6Bh/tl/yz+6pOo2mvXCrHaXIg4MlmKlhINtgRuCN+lKLHW8Diujnrsf3VL0Oz5+ELlQ3CQv6zbDNHVfcCxxlmxux6+lTXhaTmBjpnpREjZQBlQK9ByOXiQ1ilYoMYI3X/AHrR6X2ivLMqt1F7SIwO7ErE8JHXfNVYRV3zmmSy8CHu0JY7Daokr7KWjZJ271gqVjmEaE5wsa/uqLa3Et5eS3EzM0koZmY9TVTp1zEyZmCKeEbCAn860/ZLTRqmo8PEViwxO2CRjw6VCSj4U7YLUmkg08SKcDjA5ZqmF9MWABZjjpXUftE0+K27L2sNrCqJ7SgCrzOVOaxFn2b1Ccjgt1VCu7TShR8hnP4UOaQqsp45bycNwRSkKMkkcvCnhLhlByQ/UdK2Np2Ot0ZPbL5RtkpCCx+p/dUyS27O2SskKxNcggKt0WYEk9Rt6/KoeWPhXBlLCbXg0traNFk7sCcgbs4br5117TBx6fjG5Vh+Fcz7RW7W2oWeYYUJXJeFeESEEZOOgHKul6P/AMmvzPypY6jHsUkc0tuwd2dpr+KIeCLxn/QVc6b2PsrK5huPaJpZoTlS2AufQVf99D1kX60puExkSrjwzWTyNmqgNntzPOsrycMirwhgq5xknqD40020vIXc+f7v/jRe+Uni4wdulDlvbeM4lnVSfPeosdAbiwM6FJri4KspUgEAEEYI5UTTrddNtTbWvGIzz4jk0z223LYEybHG5NPF2rA8Mi4/aosKHspJ4uJx/fNJIXAyuWPgWqNPfiIhTxyE/qjOKYdRjGA3eLnxWjQD3nuR/wDHb/FTTcXO3/DPy6yY/wBKetyG+Esf2hinrIvN/QUANjkmO7QgDr95S8adWX/ModxFBdrwyqcepH5VWns/pGf+WH+NqpV6JnIBp8qsRKCCDggqaOunA4BcZzjG1aDSZZLvUU9okdyQuSWPlWkX/wBymjwAo4cYGD9edavPXgvqRjLTsrql1g21nK6nkxXA+prQ6Z9nt2ZA2pIAmMhUl3z4HH+hrTaGWXVZAHfAXbLE1poyc1m/kNh9aRjz9n2itHEe7uI2HxqkzEN4c8/hVtpPZ2z0Zg1hC6sAR7zlic+tXx6ct+delRcpgYzzxtUc2x1RRdorNtZs0tL22eS3Vg2Fcrv0ORWft+ykNirCP2u2UdVuXIHyJwK3BUcZ57DqTXmALKp5FsEUW/0NGDn05oJkjl128t5HwULSqPL9Xeptx2c1CxjQza1f/eHCnMRGf8vlWlextJZAZbaFyo2LICRv40lwxm1JIJcPEqEqrDODTvQzGvo0zTpJcarNc8GcCWNNvQqB+NaqHXpLOMQw24kwMFiw22oslpbg4EQAyeVU1zbxJL7qc8k5JOTtUcmFJjluIxJl42AJ8jivNLbsQxJA55G1CW1hZ2zGNsnY46U2GNWmCsCRnkSfCkimS1Nm6qA3xD9HO9EisdPd27pJHI5gHY1D7pPbnAXAVSRjptT4p5QwUOcEnP8AiNUIsV0+2/ssY6ZpwtoBsIguPHFChdu7BzuRz+deeRwzgMeY/IUCC9zFxHKgnlkrmvGIZCsq48Mb0PJGwJ3bxo5jUOm1AAzwrt7wNAu5u5ilfGSgJwOpqUBhMjmM0C5AZWDAEcOeVAMzUXaNILZJbxJCsgBcRpkIfIbkj0z15VKXtLZOoZLq2KkZGZlBx6VPtG7vSrURhVwgAwo2G+1ZKbSbCSZ5HtkLMxYnJG5q6TOeeRw0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BwAI/8QARBAAAgEDAgMFBQQGCAUFAAAAAQIDAAQRBSESMUEGE1FhcRQiMoGRByOhsUJSctHh8BUzU4KSk8HxJDRiotIXNURzg//EABkBAAMBAQEAAAAAAAAAAAAAAAABAgMEBf/EACIRAAICAgMAAwADAAAAAAAAAAABAhEDIRIxQQQTUSJCYf/aAAwDAQACEQMRAD8AyxjyKBmTvgqE4G7DNTX92Pi8qbbQ4Qu3xtzrzjrEga3BHeRcLeLe8KsEwy+5jHlUGSPC7/LFLFG8ZzGxB61m0VZPxtv9KepFRRcEHEqn1WjI4cZTBFSMLnPL86cpx1XNDXzwPnTsjoc/sjNADnYEEnPyoQdoWDKQm+RjbHp4U/MnJVJH/UcU4QyP8fCR4DekBqdC7Y97D/RuvJJJCcBLhdnj885z866BbyRSWkbd8s8BA4Z1xtjqccvUfhXGPZVI94n64qz0LWrzQpc27homPvxturevh6114vkuOpdGGTCntHVraWaN5lun7xFf3ZAMYXAI4vrz/KpwI8az/Z7UrPUBLLYS4lfDSWkjbocY93y29PSp8bMl79yxMZjOYDgcJBG489+u3pXempK0cruPZZ5r2aCkiuCQdwcEHmPlT80DscWApOKkO9JQA7ipCa9XqAEzSZp2K9igBua9mnYpOGgD5zKFxgsxH0oqAgYYk+lCDcQ5AelORsHIJryDvoKEDEb7dM0/hAPp0pmc/GCM8iKIuw2ZSPBqrl+ioEE3Zs/KhsGVhwEhmPNeYFTO8i5vgehzTYEEjNKdi2yjwFLTAbHOVbhlhL45MKsIDFIv3fPwxg1HMWfMU0pnmCD4g4xSaHZYFNv4V7gGN8/So0czxjD4dcfpHB+tPS+RwAux6Bqkdhx7o+H8MU1mJ5L+NM99t2bH414Fc7vmpphYkTXFtcLPbSNFIm4ZDgitvoXa63up401cd1copRbpdgRt8Q/kVj14OozXjGCR0A/D08K1x5JY3omcVJbOtzOr3Nm6svGWbu5V3Vxwnb+flUqOZXdowcSJgsp5jNcx0XtFd6O3dyKbi06xt08x4VvdKv7bU83FrKHj4ADk/eRkE7MPDfnXoYs8cir05J43B/4Wu9LihQzEmQTcOFfCuORGAd/A71JGCK1IQyvU4ikIoGepM16kNMQuaTNJikwaAPnFTj9L8KKp82NRklB5HNFVz1U15B3hxg8w3zNEHAOgHyqL36ZIOduYp6TgnAQ48zRQExXA+E14Mo8RTFY42KgV4HP+1ICVHIwHQiiCSMnDHh9aiIoz1+Roy49fmaLYBZYu8+7X9Ln6UklupHAyqV8MV5WCbhSp8aIs4zvg+Y2ppiALHwHhBbHTJ5URJIWbgPxA49486JxIwyvDxtsKUW0Y+HbFNoEx4Xh+FcelPBxtkk/ShcTxKSDkcgDyzXlYtklyOh22FS0xhGAI5b+dLZXV3p1wk1pIY3U7Y2+R8qGYRjPe86coVNgxPoKS1sLN5oXae21COS2uEWC6kByjf1cpIx/dNaiOYxEI+yrHxHPNfXxHnXHgQTtknzrRaD2luLIrDejvYAOFX5ug8j4eRrsxfJ/rM554fYnSA2QCCCDuMV6q2zvI5YUltn76Put8bDIx0/RPlU9XVskEbHceFdip9GHtD6Q0ma9mgYtJmkJpMigVmAu/s60ScHuHurYnoknEP+4H86pLz7LrgZbT9SibwSdCv4jP5Voj250pVlc977o9wAA8W3Ln61Dj+0S0kVeK2ZXIyfeyF2/2qJLBISnkXpj7vsJ2ktQSLOKf/wCiUHb54NVE1jqFk/DeWFxB5yRMv4kYP1rfv2+llkY2iIqDf3xn6VDm7VXl5LNm5bu+XAu2FxvyrnnHGujVZZ+oyEcyAEMSPlUMXiqx4p0G+NzWgnvLHUJhmEEjA3GCQMjp6Vjm02zMsrG3RmLE71k4Jdm0cjl0aCym71XKsGC45UYTe9jDZ8KrNAe1svaMp3YJXAAO/PlVkb+2ZsszMR14DWbivDSw3vkbRMf7tNLspwIz9KQaraAcIjlPom350jahDzjhlz6gUqAr7nVbuO5eGGwlm4eeGUD86nadfX87cMtm0KgfpMCM0GBu/u3k4SvE3In+fCr6OILbM2P5zWqSa6E2RRE8xzNKMdAB1rxswi5imw3n1o3CpwTimkgHYis22OgTRzWw73i9etLFfqNpU4P+ocqOsxHM/hTw0B+KNeLocVOmA9HWRQyMrL4qaIG8z8qDwKu6EZPPfGaUyNGPvCPUUNDssLC8nsZu8tjwk7MrfCw8CK2ek6/BfYDHubr+zJ2b3eniM9Odc+SQP8LA+WacDg7nB8qvHlljZnPGpnX0lVyRyO+1ONYLSO0zRBYdQLOg5T/pLv18fXn61aal2wttOQK0U08jgGJox7ki9SG5bfWvQx5I5FaOScXDs0xpvzrKWXbzS7h5RPx26KCyM+/EB0wOtC/9RdE/Vuf8I/8AKtVJGbOWWtpdsjlohlGIKEgMAOuKiX0MkUcb8JR3BCkjbPnV37YglDq/vEd2Qckc6ORb3Sss0Y4QckZHn9P415qyNO2VyZmbGSaOJkkBYBsZB6VKSYRxsfhIwD4n+NTp9FXj4opAEQ5I6ADz+tUF+qxXXCInwQCAx359MfKtYyU3o0LCObgXj4hnGPUdPzqLGuS3pmo8dzC0LYhfrgFs53qbAAWP7NE1o0xvYKNdiPM0VFxsdqHfl7OGORVQq7b8RI6UAXEks6xKqqzb44c4HnvUfW2rLc0mT1UZp7YxtsfOltInljC4jL8QHuxAEfI1NW0ljlLAxsP1RwjB+lTQc7Aad/XDzOK0rIxszwKWOBsBkncVRqMXo2VeXujptWps7WeS1eaOOQxxJlnQcquK0wb6KwwyiMFomXkN0qj1TU1srsxScXFwg8IQ/urWM1zw+8sTIOfENzy89jWd7S5m1kvjH/DqDgY8efnWUabLbBR3czIGRcq24PjXu9uWHwj0zURby4e2jiJjCoMArGoO3iQMmhu8uARI2c75NLiOyTcXE9ugkKMSSFADAZJqZZtPPGHngMYzt95xcVU9yW4V4nyAwPPNXN2/caTBLg7uFJyd8g00tCslrDCce8UOcnejMBEvFxZXxzWfW+J5g/PNea/n7+OOIJhufGTU1ZRepcIxGDnyPWpEN4ioYZ40mt2OWibkT4jqD5iqWbUIoVImjB4TjK8/pVbfXchdRbbgnJ25CqjFp2mS6a2bi2sbK4teCAtLCnExVmUSJ64GSPPOPnTP6F007+wg/wD61mdEF80qT9+8SjdWXm1dqi0jT3iR2gBZlBNdUXJ9mDikcIhmR4HJMZKEpljuPCpkN5iId5hWkJLAD8vOsTaXzRJNLnLPhVOfhwQcjz2pYb6UsEVgFzsByFZPEzCtm3TVQGdd2yThfMeXjQm0uHWQosuOKcjC4OARnzrLWepusyxRshXO/F0q703XpNOuvuJ3D8OMKRn0H8azUHCQ3aLO67J3GkwteanLZ2sIHCWlmG/TbG5PkN6qLfgLtw8uE8J8afq9he67e+1XU8k0oXhQSSZA9B05dKbZwtEe5f4o04D6jY10y4tXE0x2XOn6YmpKiSQmXuxxBeHiwfGrM6PbxuC9tIr9WChfxxT+yljc3yzx2dpDczBVYLLjAAJ3388UfXIxaXMEWrqkFxEfejhGV33HLyNSsd+luVAo0t1P9UNjk75oitbq3uIqgqduAb7iul9nNPFtp0bIV4ZYwQFGMZqj7R2Ucc/tBCy92wV1MYJ4SRkg56Un8dfoLI/UYGKKO67QRI2RG3CCBz611W4iSHs5PHGoSNbdsYHLaue3UEUHaDTmhXhV4lY+vGw/LFdGn4joNwUwX9nfh2zvg0RjX8Ryfpz6dsZV3AbBxtWc1or/AEovC4ZTAN+nWur2B0yDRIJ9TghebhKnjjUs2Ca5z2wube712NrOC3hiEXDwwjqCTvjrv+VT9ai+yuTaJGk2emvZRC6tIC2+ZOEFvmOtQrzUtG0czLLaW9zISSiLGBgYwAT03rPave3qyCGK4eOIKDwxtwk58fGqC4LNlnLHJ5mlHHvbL5Lwv73tBHrTRwR2ENoIcsDG2eLOOew8K0epWElv2LGoyjEayoqp1OTjP41gNFTF+B+uCK612gjaX7LpfeGQ8Lb/ALYq3FXSM22c6S6yP6v/ALqUFprqEhMENjAOahRxscANVxoCMus2LOeLL7A8qUoUClYK6gliup0dQrd4cqTgjrR7WyeTieVcqeShudXmu6Xw9o76SRiFaUMFXluq0xbX3TwyEYHShIdgoQyScOF5bAGuhwauRDGBcIPdHUeFc44UglLK7uwHw1LTtJeooULCAoxgkZH40pTr0Ixvs5GxwCOdPgk4W9RigZ4c5POnRnh3rpo56CyOqsNsjpRIGHexqTHh2GCd+H18qLaWa3sxihPFLwlhk4XAHX5jFXb9irkXVknfgWt2UXvypyjsM4K/T6iolKK7KUWzc9jeyur3s0MrpbwRxsV48th9ua4GCDVLqFs1rr+o28hBZJ5FLDkcMa6b2Qsn0vS1sy6cERwoROBVONyu/InfHTOOlc31oFu02q4yT7RKd/X+NY45JppGvCtmz+yx0i1S4DtjNuef7Qqd2l0W61DtBc3EdnHPbusZR2dRghcHnWf7C3C2+ozSTOsadwRxOcD4lrUXXajTbdd7tJWHSL3s05ZZR0kCgntmi068kgsYIZYArRxqpPeAjIHlQNZMWoWT27MsTOd3VeIg+Vc61rtves/DpiJGv68y5P0zWfm7V6/IAz3xDY95EjC4+eKFLKx8Imp1qAWuv6fAsrSLHGo4nABOXPhXQ4wj6LKsoDRmFgwPIjG9cX0m9u7u8hnvJWkbjXhLNk4zyrsltltJkXGcxuPwqot3sUlWji+v6i94xjgD9yNgCcDHkP8AWq3TAy3Cgg4O1RLeeZ4VMynvMDIXcCrDTgxuYuZLN8O+f53ppJCbImuBlvsYx92p3NQCjuvDw+m9a3tNpD21/brc2+ZZLdWCgEkDLDf6UCw7O310QYtImCfrMvCPxqJNr0tcfwz+nWskd7FIU2U7436V1e5glvPs0u4oY2eQonCoGTkMOlVw7NGw0+4b2dBIIGdpPQZxWi7N97J2TmS34hKEJUg43qIZL2VOFUcst+yursAzxiIH+1STb5BDVrbaHPZXNmwaWZxL73BbSKFHjllFbTudWKgnvVYeMnOhcGtZJImA5j7yk8rfYlBHtS0g3d880dyBxgZBUnkAD+VRG7PS8ePaVKYP6Bz+dTlTWGI4xKBjBy53pODVC+OGUAfpFtqjk/0qkisGgqhx7SrMdh7uPr4/wpf6Bh/tl/yz+6pOo2mvXCrHaXIg4MlmKlhINtgRuCN+lKLHW8Diujnrsf3VL0Oz5+ELlQ3CQv6zbDNHVfcCxxlmxux6+lTXhaTmBjpnpREjZQBlQK9ByOXiQ1ilYoMYI3X/AHrR6X2ivLMqt1F7SIwO7ErE8JHXfNVYRV3zmmSy8CHu0JY7Daokr7KWjZJ271gqVjmEaE5wsa/uqLa3Et5eS3EzM0koZmY9TVTp1zEyZmCKeEbCAn860/ZLTRqmo8PEViwxO2CRjw6VCSj4U7YLUmkg08SKcDjA5ZqmF9MWABZjjpXUftE0+K27L2sNrCqJ7SgCrzOVOaxFn2b1Ccjgt1VCu7TShR8hnP4UOaQqsp45bycNwRSkKMkkcvCnhLhlByQ/UdK2Np2Ot0ZPbL5RtkpCCx+p/dUyS27O2SskKxNcggKt0WYEk9Rt6/KoeWPhXBlLCbXg0traNFk7sCcgbs4br5117TBx6fjG5Vh+Fcz7RW7W2oWeYYUJXJeFeESEEZOOgHKul6P/AMmvzPypY6jHsUkc0tuwd2dpr+KIeCLxn/QVc6b2PsrK5huPaJpZoTlS2AufQVf99D1kX60puExkSrjwzWTyNmqgNntzPOsrycMirwhgq5xknqD40020vIXc+f7v/jRe+Uni4wdulDlvbeM4lnVSfPeosdAbiwM6FJri4KspUgEAEEYI5UTTrddNtTbWvGIzz4jk0z223LYEybHG5NPF2rA8Mi4/aosKHspJ4uJx/fNJIXAyuWPgWqNPfiIhTxyE/qjOKYdRjGA3eLnxWjQD3nuR/wDHb/FTTcXO3/DPy6yY/wBKetyG+Esf2hinrIvN/QUANjkmO7QgDr95S8adWX/ModxFBdrwyqcepH5VWns/pGf+WH+NqpV6JnIBp8qsRKCCDggqaOunA4BcZzjG1aDSZZLvUU9okdyQuSWPlWkX/wBymjwAo4cYGD9edavPXgvqRjLTsrql1g21nK6nkxXA+prQ6Z9nt2ZA2pIAmMhUl3z4HH+hrTaGWXVZAHfAXbLE1poyc1m/kNh9aRjz9n2itHEe7uI2HxqkzEN4c8/hVtpPZ2z0Zg1hC6sAR7zlic+tXx6ct+delRcpgYzzxtUc2x1RRdorNtZs0tL22eS3Vg2Fcrv0ORWft+ykNirCP2u2UdVuXIHyJwK3BUcZ57DqTXmALKp5FsEUW/0NGDn05oJkjl128t5HwULSqPL9Xeptx2c1CxjQza1f/eHCnMRGf8vlWlextJZAZbaFyo2LICRv40lwxm1JIJcPEqEqrDODTvQzGvo0zTpJcarNc8GcCWNNvQqB+NaqHXpLOMQw24kwMFiw22oslpbg4EQAyeVU1zbxJL7qc8k5JOTtUcmFJjluIxJl42AJ8jivNLbsQxJA55G1CW1hZ2zGNsnY46U2GNWmCsCRnkSfCkimS1Nm6qA3xD9HO9EisdPd27pJHI5gHY1D7pPbnAXAVSRjptT4p5QwUOcEnP8AiNUIsV0+2/ssY6ZpwtoBsIguPHFChdu7BzuRz+deeRwzgMeY/IUCC9zFxHKgnlkrmvGIZCsq48Mb0PJGwJ3bxo5jUOm1AAzwrt7wNAu5u5ilfGSgJwOpqUBhMjmM0C5AZWDAEcOeVAMzUXaNILZJbxJCsgBcRpkIfIbkj0z15VKXtLZOoZLq2KkZGZlBx6VPtG7vSrURhVwgAwo2G+1ZKbSbCSZ5HtkLMxYnJG5q6TOeeRw0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252</Words>
  <Application>Microsoft Office PowerPoint</Application>
  <PresentationFormat>On-screen Show (4:3)</PresentationFormat>
  <Paragraphs>54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</dc:creator>
  <cp:lastModifiedBy>Claudia</cp:lastModifiedBy>
  <cp:revision>248</cp:revision>
  <dcterms:created xsi:type="dcterms:W3CDTF">2012-09-05T06:27:18Z</dcterms:created>
  <dcterms:modified xsi:type="dcterms:W3CDTF">2012-10-04T23:08:52Z</dcterms:modified>
</cp:coreProperties>
</file>