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540" autoAdjust="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ABEB4DD-9906-4C4D-AB70-402966B0AA5E}" type="datetimeFigureOut">
              <a:rPr lang="es-MX" smtClean="0"/>
              <a:t>26/09/2012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D7F36E8-A5F5-4E4F-93E7-5BF25E7634F8}" type="slidenum">
              <a:rPr lang="es-MX" smtClean="0"/>
              <a:t>‹Nº›</a:t>
            </a:fld>
            <a:endParaRPr lang="es-MX"/>
          </a:p>
        </p:txBody>
      </p:sp>
    </p:spTree>
    <p:extLst>
      <p:ext uri="{BB962C8B-B14F-4D97-AF65-F5344CB8AC3E}">
        <p14:creationId xmlns:p14="http://schemas.microsoft.com/office/powerpoint/2010/main" val="528117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ABEB4DD-9906-4C4D-AB70-402966B0AA5E}" type="datetimeFigureOut">
              <a:rPr lang="es-MX" smtClean="0"/>
              <a:t>26/09/2012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D7F36E8-A5F5-4E4F-93E7-5BF25E7634F8}" type="slidenum">
              <a:rPr lang="es-MX" smtClean="0"/>
              <a:t>‹Nº›</a:t>
            </a:fld>
            <a:endParaRPr lang="es-MX"/>
          </a:p>
        </p:txBody>
      </p:sp>
    </p:spTree>
    <p:extLst>
      <p:ext uri="{BB962C8B-B14F-4D97-AF65-F5344CB8AC3E}">
        <p14:creationId xmlns:p14="http://schemas.microsoft.com/office/powerpoint/2010/main" val="2998511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ABEB4DD-9906-4C4D-AB70-402966B0AA5E}" type="datetimeFigureOut">
              <a:rPr lang="es-MX" smtClean="0"/>
              <a:t>26/09/2012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D7F36E8-A5F5-4E4F-93E7-5BF25E7634F8}" type="slidenum">
              <a:rPr lang="es-MX" smtClean="0"/>
              <a:t>‹Nº›</a:t>
            </a:fld>
            <a:endParaRPr lang="es-MX"/>
          </a:p>
        </p:txBody>
      </p:sp>
    </p:spTree>
    <p:extLst>
      <p:ext uri="{BB962C8B-B14F-4D97-AF65-F5344CB8AC3E}">
        <p14:creationId xmlns:p14="http://schemas.microsoft.com/office/powerpoint/2010/main" val="2694229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ABEB4DD-9906-4C4D-AB70-402966B0AA5E}" type="datetimeFigureOut">
              <a:rPr lang="es-MX" smtClean="0"/>
              <a:t>26/09/2012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D7F36E8-A5F5-4E4F-93E7-5BF25E7634F8}" type="slidenum">
              <a:rPr lang="es-MX" smtClean="0"/>
              <a:t>‹Nº›</a:t>
            </a:fld>
            <a:endParaRPr lang="es-MX"/>
          </a:p>
        </p:txBody>
      </p:sp>
    </p:spTree>
    <p:extLst>
      <p:ext uri="{BB962C8B-B14F-4D97-AF65-F5344CB8AC3E}">
        <p14:creationId xmlns:p14="http://schemas.microsoft.com/office/powerpoint/2010/main" val="3631342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ABEB4DD-9906-4C4D-AB70-402966B0AA5E}" type="datetimeFigureOut">
              <a:rPr lang="es-MX" smtClean="0"/>
              <a:t>26/09/2012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D7F36E8-A5F5-4E4F-93E7-5BF25E7634F8}" type="slidenum">
              <a:rPr lang="es-MX" smtClean="0"/>
              <a:t>‹Nº›</a:t>
            </a:fld>
            <a:endParaRPr lang="es-MX"/>
          </a:p>
        </p:txBody>
      </p:sp>
    </p:spTree>
    <p:extLst>
      <p:ext uri="{BB962C8B-B14F-4D97-AF65-F5344CB8AC3E}">
        <p14:creationId xmlns:p14="http://schemas.microsoft.com/office/powerpoint/2010/main" val="1569023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ABEB4DD-9906-4C4D-AB70-402966B0AA5E}" type="datetimeFigureOut">
              <a:rPr lang="es-MX" smtClean="0"/>
              <a:t>26/09/2012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D7F36E8-A5F5-4E4F-93E7-5BF25E7634F8}" type="slidenum">
              <a:rPr lang="es-MX" smtClean="0"/>
              <a:t>‹Nº›</a:t>
            </a:fld>
            <a:endParaRPr lang="es-MX"/>
          </a:p>
        </p:txBody>
      </p:sp>
    </p:spTree>
    <p:extLst>
      <p:ext uri="{BB962C8B-B14F-4D97-AF65-F5344CB8AC3E}">
        <p14:creationId xmlns:p14="http://schemas.microsoft.com/office/powerpoint/2010/main" val="2414023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ABEB4DD-9906-4C4D-AB70-402966B0AA5E}" type="datetimeFigureOut">
              <a:rPr lang="es-MX" smtClean="0"/>
              <a:t>26/09/2012</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6D7F36E8-A5F5-4E4F-93E7-5BF25E7634F8}" type="slidenum">
              <a:rPr lang="es-MX" smtClean="0"/>
              <a:t>‹Nº›</a:t>
            </a:fld>
            <a:endParaRPr lang="es-MX"/>
          </a:p>
        </p:txBody>
      </p:sp>
    </p:spTree>
    <p:extLst>
      <p:ext uri="{BB962C8B-B14F-4D97-AF65-F5344CB8AC3E}">
        <p14:creationId xmlns:p14="http://schemas.microsoft.com/office/powerpoint/2010/main" val="40164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ABEB4DD-9906-4C4D-AB70-402966B0AA5E}" type="datetimeFigureOut">
              <a:rPr lang="es-MX" smtClean="0"/>
              <a:t>26/09/2012</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6D7F36E8-A5F5-4E4F-93E7-5BF25E7634F8}" type="slidenum">
              <a:rPr lang="es-MX" smtClean="0"/>
              <a:t>‹Nº›</a:t>
            </a:fld>
            <a:endParaRPr lang="es-MX"/>
          </a:p>
        </p:txBody>
      </p:sp>
    </p:spTree>
    <p:extLst>
      <p:ext uri="{BB962C8B-B14F-4D97-AF65-F5344CB8AC3E}">
        <p14:creationId xmlns:p14="http://schemas.microsoft.com/office/powerpoint/2010/main" val="1702679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ABEB4DD-9906-4C4D-AB70-402966B0AA5E}" type="datetimeFigureOut">
              <a:rPr lang="es-MX" smtClean="0"/>
              <a:t>26/09/2012</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6D7F36E8-A5F5-4E4F-93E7-5BF25E7634F8}" type="slidenum">
              <a:rPr lang="es-MX" smtClean="0"/>
              <a:t>‹Nº›</a:t>
            </a:fld>
            <a:endParaRPr lang="es-MX"/>
          </a:p>
        </p:txBody>
      </p:sp>
    </p:spTree>
    <p:extLst>
      <p:ext uri="{BB962C8B-B14F-4D97-AF65-F5344CB8AC3E}">
        <p14:creationId xmlns:p14="http://schemas.microsoft.com/office/powerpoint/2010/main" val="2985819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ABEB4DD-9906-4C4D-AB70-402966B0AA5E}" type="datetimeFigureOut">
              <a:rPr lang="es-MX" smtClean="0"/>
              <a:t>26/09/2012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D7F36E8-A5F5-4E4F-93E7-5BF25E7634F8}" type="slidenum">
              <a:rPr lang="es-MX" smtClean="0"/>
              <a:t>‹Nº›</a:t>
            </a:fld>
            <a:endParaRPr lang="es-MX"/>
          </a:p>
        </p:txBody>
      </p:sp>
    </p:spTree>
    <p:extLst>
      <p:ext uri="{BB962C8B-B14F-4D97-AF65-F5344CB8AC3E}">
        <p14:creationId xmlns:p14="http://schemas.microsoft.com/office/powerpoint/2010/main" val="4232782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ABEB4DD-9906-4C4D-AB70-402966B0AA5E}" type="datetimeFigureOut">
              <a:rPr lang="es-MX" smtClean="0"/>
              <a:t>26/09/2012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D7F36E8-A5F5-4E4F-93E7-5BF25E7634F8}" type="slidenum">
              <a:rPr lang="es-MX" smtClean="0"/>
              <a:t>‹Nº›</a:t>
            </a:fld>
            <a:endParaRPr lang="es-MX"/>
          </a:p>
        </p:txBody>
      </p:sp>
    </p:spTree>
    <p:extLst>
      <p:ext uri="{BB962C8B-B14F-4D97-AF65-F5344CB8AC3E}">
        <p14:creationId xmlns:p14="http://schemas.microsoft.com/office/powerpoint/2010/main" val="3611697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BEB4DD-9906-4C4D-AB70-402966B0AA5E}" type="datetimeFigureOut">
              <a:rPr lang="es-MX" smtClean="0"/>
              <a:t>26/09/2012</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7F36E8-A5F5-4E4F-93E7-5BF25E7634F8}" type="slidenum">
              <a:rPr lang="es-MX" smtClean="0"/>
              <a:t>‹Nº›</a:t>
            </a:fld>
            <a:endParaRPr lang="es-MX"/>
          </a:p>
        </p:txBody>
      </p:sp>
    </p:spTree>
    <p:extLst>
      <p:ext uri="{BB962C8B-B14F-4D97-AF65-F5344CB8AC3E}">
        <p14:creationId xmlns:p14="http://schemas.microsoft.com/office/powerpoint/2010/main" val="13245799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
            </a:r>
            <a:br>
              <a:rPr lang="es-MX" dirty="0" smtClean="0"/>
            </a:br>
            <a:endParaRPr lang="es-MX" dirty="0"/>
          </a:p>
        </p:txBody>
      </p:sp>
      <p:sp>
        <p:nvSpPr>
          <p:cNvPr id="3" name="2 Subtítulo"/>
          <p:cNvSpPr>
            <a:spLocks noGrp="1"/>
          </p:cNvSpPr>
          <p:nvPr>
            <p:ph type="subTitle" idx="1"/>
          </p:nvPr>
        </p:nvSpPr>
        <p:spPr>
          <a:xfrm>
            <a:off x="251520" y="620688"/>
            <a:ext cx="4320480" cy="4176464"/>
          </a:xfrm>
        </p:spPr>
        <p:txBody>
          <a:bodyPr>
            <a:noAutofit/>
          </a:bodyPr>
          <a:lstStyle/>
          <a:p>
            <a:pPr algn="l"/>
            <a:r>
              <a:rPr lang="es-MX" sz="1800" dirty="0">
                <a:solidFill>
                  <a:schemeClr val="tx1"/>
                </a:solidFill>
              </a:rPr>
              <a:t>Se conoce como Cimentaciones a la parte de </a:t>
            </a:r>
            <a:r>
              <a:rPr lang="es-MX" sz="1800" dirty="0" smtClean="0">
                <a:solidFill>
                  <a:schemeClr val="tx1"/>
                </a:solidFill>
              </a:rPr>
              <a:t>la infraestructura</a:t>
            </a:r>
            <a:r>
              <a:rPr lang="es-MX" sz="1800" dirty="0">
                <a:solidFill>
                  <a:schemeClr val="tx1"/>
                </a:solidFill>
              </a:rPr>
              <a:t>, que transmite directamente </a:t>
            </a:r>
            <a:r>
              <a:rPr lang="es-MX" sz="1800" dirty="0" smtClean="0">
                <a:solidFill>
                  <a:schemeClr val="tx1"/>
                </a:solidFill>
              </a:rPr>
              <a:t>al terreno</a:t>
            </a:r>
            <a:r>
              <a:rPr lang="es-MX" sz="1800" dirty="0">
                <a:solidFill>
                  <a:schemeClr val="tx1"/>
                </a:solidFill>
              </a:rPr>
              <a:t> las acciones recogidas por la estructura, debiendo cumplir las misiones específicas para las cuales debe estar preparada las cuales son: </a:t>
            </a:r>
            <a:br>
              <a:rPr lang="es-MX" sz="1800" dirty="0">
                <a:solidFill>
                  <a:schemeClr val="tx1"/>
                </a:solidFill>
              </a:rPr>
            </a:br>
            <a:r>
              <a:rPr lang="es-MX" sz="1800" dirty="0">
                <a:solidFill>
                  <a:schemeClr val="tx1"/>
                </a:solidFill>
              </a:rPr>
              <a:t>a)-Transmitir al terreno las cargas verticales, los momentos  y empujes que pudiese arrastrar la </a:t>
            </a:r>
            <a:r>
              <a:rPr lang="es-MX" sz="1800" dirty="0" smtClean="0">
                <a:solidFill>
                  <a:schemeClr val="tx1"/>
                </a:solidFill>
              </a:rPr>
              <a:t>edificación.</a:t>
            </a:r>
            <a:r>
              <a:rPr lang="es-MX" sz="1800" dirty="0">
                <a:solidFill>
                  <a:schemeClr val="tx1"/>
                </a:solidFill>
              </a:rPr>
              <a:t> </a:t>
            </a:r>
            <a:br>
              <a:rPr lang="es-MX" sz="1800" dirty="0">
                <a:solidFill>
                  <a:schemeClr val="tx1"/>
                </a:solidFill>
              </a:rPr>
            </a:br>
            <a:r>
              <a:rPr lang="es-MX" sz="1800" dirty="0">
                <a:solidFill>
                  <a:schemeClr val="tx1"/>
                </a:solidFill>
              </a:rPr>
              <a:t>b)-   Anclar al terreno ese edificio. </a:t>
            </a:r>
            <a:br>
              <a:rPr lang="es-MX" sz="1800" dirty="0">
                <a:solidFill>
                  <a:schemeClr val="tx1"/>
                </a:solidFill>
              </a:rPr>
            </a:br>
            <a:r>
              <a:rPr lang="es-MX" sz="1800" dirty="0">
                <a:solidFill>
                  <a:schemeClr val="tx1"/>
                </a:solidFill>
              </a:rPr>
              <a:t>La solución propuesta deberá satisfacer estas misiones  de  forma:  económica, segura  y  sin  movimientos admisibles, durante y después de la ejecución del edificio</a:t>
            </a:r>
            <a:r>
              <a:rPr lang="es-MX" sz="1800" b="1" dirty="0">
                <a:solidFill>
                  <a:schemeClr val="tx1"/>
                </a:solidFill>
              </a:rPr>
              <a:t>.</a:t>
            </a:r>
            <a:endParaRPr lang="es-MX" sz="1800" dirty="0">
              <a:solidFill>
                <a:schemeClr val="tx1"/>
              </a:solidFill>
            </a:endParaRPr>
          </a:p>
        </p:txBody>
      </p:sp>
      <p:pic>
        <p:nvPicPr>
          <p:cNvPr id="1026" name="Picture 2" descr="Cimentacion 3D zapat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764704"/>
            <a:ext cx="4406458" cy="3528392"/>
          </a:xfrm>
          <a:prstGeom prst="rect">
            <a:avLst/>
          </a:prstGeom>
          <a:noFill/>
          <a:extLst>
            <a:ext uri="{909E8E84-426E-40DD-AFC4-6F175D3DCCD1}">
              <a14:hiddenFill xmlns:a14="http://schemas.microsoft.com/office/drawing/2010/main">
                <a:solidFill>
                  <a:srgbClr val="FFFFFF"/>
                </a:solidFill>
              </a14:hiddenFill>
            </a:ext>
          </a:extLst>
        </p:spPr>
      </p:pic>
      <p:sp>
        <p:nvSpPr>
          <p:cNvPr id="4" name="3 Rectángulo"/>
          <p:cNvSpPr/>
          <p:nvPr/>
        </p:nvSpPr>
        <p:spPr>
          <a:xfrm>
            <a:off x="323528" y="4941168"/>
            <a:ext cx="8208912" cy="1477328"/>
          </a:xfrm>
          <a:prstGeom prst="rect">
            <a:avLst/>
          </a:prstGeom>
        </p:spPr>
        <p:txBody>
          <a:bodyPr wrap="square">
            <a:spAutoFit/>
          </a:bodyPr>
          <a:lstStyle/>
          <a:p>
            <a:r>
              <a:rPr lang="es-MX" dirty="0"/>
              <a:t>Para el cálculo y dimensionado de las cimentaciones, se precisa conocer el peso total de la obra (enteramente acabada y con sobrecargas) y la aptitud portante del  terreno elegido como firme.  </a:t>
            </a:r>
            <a:br>
              <a:rPr lang="es-MX" dirty="0"/>
            </a:br>
            <a:r>
              <a:rPr lang="es-MX" dirty="0"/>
              <a:t>En todo caso deberá  cumplirse  que la  tensión  de  trabajo del terreno  sea menor o igual a dicha aptitud portante o tensión admisible del terreno.</a:t>
            </a:r>
          </a:p>
        </p:txBody>
      </p:sp>
    </p:spTree>
    <p:extLst>
      <p:ext uri="{BB962C8B-B14F-4D97-AF65-F5344CB8AC3E}">
        <p14:creationId xmlns:p14="http://schemas.microsoft.com/office/powerpoint/2010/main" val="3322497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
            </a:r>
            <a:br>
              <a:rPr lang="es-MX" dirty="0" smtClean="0"/>
            </a:br>
            <a:endParaRPr lang="es-MX" dirty="0"/>
          </a:p>
        </p:txBody>
      </p:sp>
      <p:sp>
        <p:nvSpPr>
          <p:cNvPr id="3" name="2 Marcador de contenido"/>
          <p:cNvSpPr>
            <a:spLocks noGrp="1"/>
          </p:cNvSpPr>
          <p:nvPr>
            <p:ph idx="1"/>
          </p:nvPr>
        </p:nvSpPr>
        <p:spPr/>
        <p:txBody>
          <a:bodyPr/>
          <a:lstStyle/>
          <a:p>
            <a:endParaRPr lang="es-MX" dirty="0" smtClean="0"/>
          </a:p>
          <a:p>
            <a:endParaRPr lang="es-MX" dirty="0"/>
          </a:p>
        </p:txBody>
      </p:sp>
      <p:sp>
        <p:nvSpPr>
          <p:cNvPr id="6" name="5 Rectángulo"/>
          <p:cNvSpPr/>
          <p:nvPr/>
        </p:nvSpPr>
        <p:spPr>
          <a:xfrm>
            <a:off x="3995935" y="476672"/>
            <a:ext cx="5014587" cy="4524315"/>
          </a:xfrm>
          <a:prstGeom prst="rect">
            <a:avLst/>
          </a:prstGeom>
        </p:spPr>
        <p:txBody>
          <a:bodyPr wrap="square">
            <a:spAutoFit/>
          </a:bodyPr>
          <a:lstStyle/>
          <a:p>
            <a:r>
              <a:rPr lang="es-MX" sz="1600" dirty="0"/>
              <a:t>Son aquellas cimentaciones  que se apoyan en capas poco profundas del terreno que  se  suponen o consideran con suficiente capacidad de carga, para soportar </a:t>
            </a:r>
            <a:r>
              <a:rPr lang="es-MX" sz="1600" dirty="0" smtClean="0"/>
              <a:t>las edificaciones</a:t>
            </a:r>
            <a:r>
              <a:rPr lang="es-MX" sz="1600" dirty="0"/>
              <a:t>  y las acciones que sobre ellas se producen, con </a:t>
            </a:r>
            <a:r>
              <a:rPr lang="es-MX" sz="1600" dirty="0" err="1"/>
              <a:t>cedimientos</a:t>
            </a:r>
            <a:r>
              <a:rPr lang="es-MX" sz="1600" dirty="0"/>
              <a:t> admisibles. Consideramos capas poco profundas o  firmes superficiales, aquellos que se encuentran a profundidades medias, hasta los – 3.00 m. </a:t>
            </a:r>
            <a:br>
              <a:rPr lang="es-MX" sz="1600" dirty="0"/>
            </a:br>
            <a:r>
              <a:rPr lang="es-MX" sz="1600" dirty="0"/>
              <a:t>Fig. 11.1  y Fig. 10.1 </a:t>
            </a:r>
            <a:br>
              <a:rPr lang="es-MX" sz="1600" dirty="0"/>
            </a:br>
            <a:r>
              <a:rPr lang="es-MX" sz="1600" dirty="0"/>
              <a:t>Cuando superen esas cotas, desde –4.00 a -6.00 m. deberán utilizarse, si es posible, pozos de cimentación.</a:t>
            </a:r>
          </a:p>
          <a:p>
            <a:r>
              <a:rPr lang="es-MX" sz="1600" dirty="0"/>
              <a:t>Los tres tipos básicos de cimentaciones superficiales (poco profundas) aparecen clasificadas según sean soluciones de transmisión de </a:t>
            </a:r>
            <a:br>
              <a:rPr lang="es-MX" sz="1600" dirty="0"/>
            </a:br>
            <a:r>
              <a:rPr lang="es-MX" sz="1600" dirty="0"/>
              <a:t>1. Cargas puntuales (aisladas)  </a:t>
            </a:r>
            <a:br>
              <a:rPr lang="es-MX" sz="1600" dirty="0"/>
            </a:br>
            <a:r>
              <a:rPr lang="es-MX" sz="1600" dirty="0"/>
              <a:t>2. Cargas lineales (continuas) </a:t>
            </a:r>
            <a:br>
              <a:rPr lang="es-MX" sz="1600" dirty="0"/>
            </a:br>
            <a:r>
              <a:rPr lang="es-MX" sz="1600" dirty="0"/>
              <a:t>Fig. 11.2  Fig. 10.2 </a:t>
            </a:r>
            <a:br>
              <a:rPr lang="es-MX" sz="1600" dirty="0"/>
            </a:br>
            <a:r>
              <a:rPr lang="es-MX" sz="1600" dirty="0"/>
              <a:t>3. Cargas puntuales y/o lineales asociadas (aisladas + continuas).</a:t>
            </a:r>
          </a:p>
        </p:txBody>
      </p:sp>
      <p:pic>
        <p:nvPicPr>
          <p:cNvPr id="2052" name="Picture 4" descr="cimentacion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254" y="382467"/>
            <a:ext cx="3409666" cy="4776886"/>
          </a:xfrm>
          <a:prstGeom prst="rect">
            <a:avLst/>
          </a:prstGeom>
          <a:noFill/>
          <a:extLst>
            <a:ext uri="{909E8E84-426E-40DD-AFC4-6F175D3DCCD1}">
              <a14:hiddenFill xmlns:a14="http://schemas.microsoft.com/office/drawing/2010/main">
                <a:solidFill>
                  <a:srgbClr val="FFFFFF"/>
                </a:solidFill>
              </a14:hiddenFill>
            </a:ext>
          </a:extLst>
        </p:spPr>
      </p:pic>
      <p:sp>
        <p:nvSpPr>
          <p:cNvPr id="7" name="6 Rectángulo"/>
          <p:cNvSpPr/>
          <p:nvPr/>
        </p:nvSpPr>
        <p:spPr>
          <a:xfrm>
            <a:off x="467544" y="5219995"/>
            <a:ext cx="8424936" cy="1323439"/>
          </a:xfrm>
          <a:prstGeom prst="rect">
            <a:avLst/>
          </a:prstGeom>
        </p:spPr>
        <p:txBody>
          <a:bodyPr wrap="square">
            <a:spAutoFit/>
          </a:bodyPr>
          <a:lstStyle/>
          <a:p>
            <a:r>
              <a:rPr lang="es-MX" sz="1600" dirty="0"/>
              <a:t>Las cimentaciones de puntos singulares de cargas originan   Zapatas Aisladas  (Fig.10.1 y 10.2 )  </a:t>
            </a:r>
            <a:br>
              <a:rPr lang="es-MX" sz="1600" dirty="0"/>
            </a:br>
            <a:r>
              <a:rPr lang="es-MX" sz="1600" dirty="0"/>
              <a:t>Las cimentaciones de líneas de cargas: MUROS pueden crear Zapatas Continuas o Corridas(</a:t>
            </a:r>
            <a:r>
              <a:rPr lang="es-MX" sz="1600" dirty="0" err="1"/>
              <a:t>Fig</a:t>
            </a:r>
            <a:r>
              <a:rPr lang="es-MX" sz="1600" dirty="0"/>
              <a:t> 11.1 y 11.2)  </a:t>
            </a:r>
            <a:br>
              <a:rPr lang="es-MX" sz="1600" dirty="0"/>
            </a:br>
            <a:r>
              <a:rPr lang="es-MX" sz="1600" dirty="0"/>
              <a:t>Las  cimentaciones de  conjuntos  de puntos de cargas:  SOPORTES y/o cargas lineales: MUROS ASOCIADOS dan lugar a:    Placas o losas de </a:t>
            </a:r>
            <a:r>
              <a:rPr lang="es-MX" sz="1600" dirty="0" err="1"/>
              <a:t>cimentacion</a:t>
            </a:r>
            <a:r>
              <a:rPr lang="es-MX" sz="1600" dirty="0"/>
              <a:t>.   (Fig. 12)</a:t>
            </a:r>
          </a:p>
        </p:txBody>
      </p:sp>
    </p:spTree>
    <p:extLst>
      <p:ext uri="{BB962C8B-B14F-4D97-AF65-F5344CB8AC3E}">
        <p14:creationId xmlns:p14="http://schemas.microsoft.com/office/powerpoint/2010/main" val="4092905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
            </a:r>
            <a:br>
              <a:rPr lang="es-MX" dirty="0" smtClean="0"/>
            </a:br>
            <a:endParaRPr lang="es-MX" dirty="0"/>
          </a:p>
        </p:txBody>
      </p:sp>
      <p:sp>
        <p:nvSpPr>
          <p:cNvPr id="3" name="2 Marcador de contenido"/>
          <p:cNvSpPr>
            <a:spLocks noGrp="1"/>
          </p:cNvSpPr>
          <p:nvPr>
            <p:ph idx="1"/>
          </p:nvPr>
        </p:nvSpPr>
        <p:spPr/>
        <p:txBody>
          <a:bodyPr/>
          <a:lstStyle/>
          <a:p>
            <a:endParaRPr lang="es-MX" dirty="0" smtClean="0"/>
          </a:p>
          <a:p>
            <a:endParaRPr lang="es-MX" dirty="0"/>
          </a:p>
        </p:txBody>
      </p:sp>
      <p:sp>
        <p:nvSpPr>
          <p:cNvPr id="4" name="3 Rectángulo"/>
          <p:cNvSpPr/>
          <p:nvPr/>
        </p:nvSpPr>
        <p:spPr>
          <a:xfrm>
            <a:off x="251520" y="884617"/>
            <a:ext cx="4572000" cy="5016758"/>
          </a:xfrm>
          <a:prstGeom prst="rect">
            <a:avLst/>
          </a:prstGeom>
        </p:spPr>
        <p:txBody>
          <a:bodyPr>
            <a:spAutoFit/>
          </a:bodyPr>
          <a:lstStyle/>
          <a:p>
            <a:r>
              <a:rPr lang="es-MX" sz="2000" dirty="0"/>
              <a:t>ZAPATAS</a:t>
            </a:r>
            <a:br>
              <a:rPr lang="es-MX" sz="2000" dirty="0"/>
            </a:br>
            <a:r>
              <a:rPr lang="es-MX" sz="2000" dirty="0"/>
              <a:t/>
            </a:r>
            <a:br>
              <a:rPr lang="es-MX" sz="2000" dirty="0"/>
            </a:br>
            <a:r>
              <a:rPr lang="es-MX" sz="2000" dirty="0"/>
              <a:t>•Limpieza y desbroce del solar.</a:t>
            </a:r>
            <a:br>
              <a:rPr lang="es-MX" sz="2000" dirty="0"/>
            </a:br>
            <a:r>
              <a:rPr lang="es-MX" sz="2000" dirty="0"/>
              <a:t>•Comprobación   de medidas y niveles.</a:t>
            </a:r>
            <a:br>
              <a:rPr lang="es-MX" sz="2000" dirty="0"/>
            </a:br>
            <a:r>
              <a:rPr lang="es-MX" sz="2000" dirty="0"/>
              <a:t>•Replanteo del movimiento de tierras.</a:t>
            </a:r>
            <a:br>
              <a:rPr lang="es-MX" sz="2000" dirty="0"/>
            </a:br>
            <a:r>
              <a:rPr lang="es-MX" sz="2000" dirty="0"/>
              <a:t>•Excavación hasta la cota superior del cimiento.</a:t>
            </a:r>
            <a:br>
              <a:rPr lang="es-MX" sz="2000" dirty="0"/>
            </a:br>
            <a:r>
              <a:rPr lang="es-MX" sz="2000" dirty="0"/>
              <a:t>•Excavación de zapatas y riostras. </a:t>
            </a:r>
            <a:br>
              <a:rPr lang="es-MX" sz="2000" dirty="0"/>
            </a:br>
            <a:r>
              <a:rPr lang="es-MX" sz="2000" dirty="0"/>
              <a:t>•Encofrado de las zapatas y riostras si procede.</a:t>
            </a:r>
            <a:br>
              <a:rPr lang="es-MX" sz="2000" dirty="0"/>
            </a:br>
            <a:r>
              <a:rPr lang="es-MX" sz="2000" dirty="0"/>
              <a:t>•Colocación de armadura inferior con separadores.</a:t>
            </a:r>
            <a:br>
              <a:rPr lang="es-MX" sz="2000" dirty="0"/>
            </a:br>
            <a:r>
              <a:rPr lang="es-MX" sz="2000" dirty="0"/>
              <a:t>•Colocación de armadura de espera de pilares. </a:t>
            </a:r>
            <a:br>
              <a:rPr lang="es-MX" sz="2000" dirty="0"/>
            </a:br>
            <a:r>
              <a:rPr lang="es-MX" sz="2000" dirty="0"/>
              <a:t>•Colocación de la armadura de riostras.</a:t>
            </a:r>
            <a:br>
              <a:rPr lang="es-MX" sz="2000" dirty="0"/>
            </a:br>
            <a:r>
              <a:rPr lang="es-MX" sz="2000" dirty="0"/>
              <a:t>•Hormigonado, vibrado y curado.</a:t>
            </a:r>
          </a:p>
        </p:txBody>
      </p:sp>
      <p:pic>
        <p:nvPicPr>
          <p:cNvPr id="3074" name="Picture 2" descr="http://www.aguascalientes.gob.mx/transparencia/calidad/sop/Obras/ReportesVarios/imagen.asp?id=130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992" y="1340768"/>
            <a:ext cx="4320927" cy="4104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65728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
            </a:r>
            <a:br>
              <a:rPr lang="es-MX" dirty="0" smtClean="0"/>
            </a:br>
            <a:endParaRPr lang="es-MX" dirty="0"/>
          </a:p>
        </p:txBody>
      </p:sp>
      <p:sp>
        <p:nvSpPr>
          <p:cNvPr id="3" name="2 Marcador de contenido"/>
          <p:cNvSpPr>
            <a:spLocks noGrp="1"/>
          </p:cNvSpPr>
          <p:nvPr>
            <p:ph idx="1"/>
          </p:nvPr>
        </p:nvSpPr>
        <p:spPr>
          <a:xfrm>
            <a:off x="11052720" y="980728"/>
            <a:ext cx="8229600" cy="4525963"/>
          </a:xfrm>
        </p:spPr>
        <p:txBody>
          <a:bodyPr/>
          <a:lstStyle/>
          <a:p>
            <a:endParaRPr lang="es-MX" dirty="0" smtClean="0"/>
          </a:p>
          <a:p>
            <a:endParaRPr lang="es-MX" dirty="0" smtClean="0"/>
          </a:p>
          <a:p>
            <a:endParaRPr lang="es-MX" dirty="0"/>
          </a:p>
        </p:txBody>
      </p:sp>
      <p:sp>
        <p:nvSpPr>
          <p:cNvPr id="4" name="3 Rectángulo"/>
          <p:cNvSpPr/>
          <p:nvPr/>
        </p:nvSpPr>
        <p:spPr>
          <a:xfrm>
            <a:off x="203177" y="332656"/>
            <a:ext cx="5376935" cy="7201972"/>
          </a:xfrm>
          <a:prstGeom prst="rect">
            <a:avLst/>
          </a:prstGeom>
        </p:spPr>
        <p:txBody>
          <a:bodyPr wrap="square">
            <a:spAutoFit/>
          </a:bodyPr>
          <a:lstStyle/>
          <a:p>
            <a:pPr fontAlgn="base"/>
            <a:r>
              <a:rPr lang="es-MX" b="1" dirty="0"/>
              <a:t>ZAPATAS AISLADAS</a:t>
            </a:r>
            <a:r>
              <a:rPr lang="es-MX" sz="1700" dirty="0"/>
              <a:t/>
            </a:r>
            <a:br>
              <a:rPr lang="es-MX" sz="1700" dirty="0"/>
            </a:br>
            <a:r>
              <a:rPr lang="es-MX" sz="1650" dirty="0"/>
              <a:t>Las Zapatas Aisladas son un tipo de Cimentación Superficial que sirve de base de elementos estructurales puntuales como son los pilares; de modo que esta zapata amplía la superficie de apoyo hasta lograr que el suelo soporte sin problemas la carga que le transmite.</a:t>
            </a:r>
          </a:p>
          <a:p>
            <a:pPr fontAlgn="base"/>
            <a:r>
              <a:rPr lang="es-MX" sz="1650" dirty="0"/>
              <a:t>Las zapatas aisladas van arriostradas con riostras de hormigón armado de sección inferior a la zapata.</a:t>
            </a:r>
          </a:p>
          <a:p>
            <a:pPr fontAlgn="base"/>
            <a:r>
              <a:rPr lang="es-MX" sz="1650" dirty="0"/>
              <a:t>Pueden ejecutarse de hormigón en masa, es decir sin armar, si las mismas tienen un canto considerable (son las denominadas zapatas macizas).</a:t>
            </a:r>
          </a:p>
          <a:p>
            <a:pPr fontAlgn="base"/>
            <a:r>
              <a:rPr lang="es-MX" sz="1650" dirty="0"/>
              <a:t>Armado de la parte inferior: Se realiza un </a:t>
            </a:r>
            <a:r>
              <a:rPr lang="es-MX" sz="1650" dirty="0" smtClean="0"/>
              <a:t>mallado  conformado </a:t>
            </a:r>
            <a:r>
              <a:rPr lang="es-MX" sz="1650" dirty="0"/>
              <a:t>por barras cruzadas; la separación entre barras no ha de superar los 30 cm.</a:t>
            </a:r>
          </a:p>
          <a:p>
            <a:pPr fontAlgn="base"/>
            <a:r>
              <a:rPr lang="es-MX" sz="1650" dirty="0"/>
              <a:t>Recubrimiento para evitar corrosiones: Separación de las armaduras, entre 5 a 10 cm. del borde y del fondo de la zapata, dependiendo del tipo de hormigón utilizado y de las características del terreno.</a:t>
            </a:r>
          </a:p>
          <a:p>
            <a:pPr fontAlgn="base"/>
            <a:r>
              <a:rPr lang="es-MX" sz="1650" dirty="0"/>
              <a:t>Barras: Se recomienda utilizar diámetros de barras grandes, mínimo del 12, ante posibles corrosiones.</a:t>
            </a:r>
          </a:p>
          <a:p>
            <a:pPr fontAlgn="base"/>
            <a:r>
              <a:rPr lang="es-MX" sz="1650" dirty="0"/>
              <a:t>La armadura longitudinal del pilar llega hasta el </a:t>
            </a:r>
            <a:r>
              <a:rPr lang="es-MX" sz="1650" dirty="0" smtClean="0"/>
              <a:t>mallado, por </a:t>
            </a:r>
            <a:r>
              <a:rPr lang="es-MX" sz="1650" dirty="0"/>
              <a:t>lo cual se colocan armaduras de espera iguales </a:t>
            </a:r>
            <a:r>
              <a:rPr lang="es-MX" sz="1650" dirty="0" smtClean="0"/>
              <a:t>que </a:t>
            </a:r>
            <a:r>
              <a:rPr lang="es-MX" sz="1650" dirty="0"/>
              <a:t>las de los pilares.</a:t>
            </a:r>
          </a:p>
          <a:p>
            <a:pPr fontAlgn="base"/>
            <a:r>
              <a:rPr lang="es-MX" sz="1650" dirty="0"/>
              <a:t>Solape mínimo: Considerar 30 veces el diámetro de </a:t>
            </a:r>
            <a:r>
              <a:rPr lang="es-MX" sz="1650" dirty="0" smtClean="0"/>
              <a:t>la </a:t>
            </a:r>
            <a:r>
              <a:rPr lang="es-MX" sz="1650" dirty="0"/>
              <a:t>barra más gruesa del pilar.</a:t>
            </a:r>
          </a:p>
          <a:p>
            <a:pPr fontAlgn="base"/>
            <a:r>
              <a:rPr lang="es-MX" dirty="0"/>
              <a:t/>
            </a:r>
            <a:br>
              <a:rPr lang="es-MX" dirty="0"/>
            </a:br>
            <a:endParaRPr lang="es-MX" dirty="0"/>
          </a:p>
        </p:txBody>
      </p:sp>
      <p:pic>
        <p:nvPicPr>
          <p:cNvPr id="4100" name="Picture 4" descr="http://www.construmatica.com/construpedia/images/thumb/2/2f/Bases.jpg/300px-Bas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76597" y="1903130"/>
            <a:ext cx="3312368" cy="31648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75173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smtClean="0"/>
              <a:t/>
            </a:r>
            <a:br>
              <a:rPr lang="es-MX" smtClean="0"/>
            </a:br>
            <a:endParaRPr lang="es-MX"/>
          </a:p>
        </p:txBody>
      </p:sp>
      <p:sp>
        <p:nvSpPr>
          <p:cNvPr id="3" name="2 Marcador de contenido"/>
          <p:cNvSpPr>
            <a:spLocks noGrp="1"/>
          </p:cNvSpPr>
          <p:nvPr>
            <p:ph idx="1"/>
          </p:nvPr>
        </p:nvSpPr>
        <p:spPr/>
        <p:txBody>
          <a:bodyPr/>
          <a:lstStyle/>
          <a:p>
            <a:endParaRPr lang="es-MX" smtClean="0"/>
          </a:p>
          <a:p>
            <a:endParaRPr lang="es-MX" dirty="0"/>
          </a:p>
        </p:txBody>
      </p:sp>
      <p:pic>
        <p:nvPicPr>
          <p:cNvPr id="5122" name="Picture 2" descr="http://www.construmatica.com/construpedia/images/a/a4/Zapata_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1556792"/>
            <a:ext cx="2175513" cy="4104456"/>
          </a:xfrm>
          <a:prstGeom prst="rect">
            <a:avLst/>
          </a:prstGeom>
          <a:noFill/>
          <a:extLst>
            <a:ext uri="{909E8E84-426E-40DD-AFC4-6F175D3DCCD1}">
              <a14:hiddenFill xmlns:a14="http://schemas.microsoft.com/office/drawing/2010/main">
                <a:solidFill>
                  <a:srgbClr val="FFFFFF"/>
                </a:solidFill>
              </a14:hiddenFill>
            </a:ext>
          </a:extLst>
        </p:spPr>
      </p:pic>
      <p:sp>
        <p:nvSpPr>
          <p:cNvPr id="4" name="3 Rectángulo"/>
          <p:cNvSpPr/>
          <p:nvPr/>
        </p:nvSpPr>
        <p:spPr>
          <a:xfrm>
            <a:off x="69105" y="222607"/>
            <a:ext cx="6912768" cy="6340197"/>
          </a:xfrm>
          <a:prstGeom prst="rect">
            <a:avLst/>
          </a:prstGeom>
        </p:spPr>
        <p:txBody>
          <a:bodyPr wrap="square">
            <a:spAutoFit/>
          </a:bodyPr>
          <a:lstStyle/>
          <a:p>
            <a:pPr fontAlgn="base"/>
            <a:r>
              <a:rPr lang="es-MX" b="1" dirty="0"/>
              <a:t>Z</a:t>
            </a:r>
            <a:r>
              <a:rPr lang="es-MX" b="1" dirty="0" smtClean="0"/>
              <a:t>apatas corridas</a:t>
            </a:r>
            <a:endParaRPr lang="es-MX" b="1" dirty="0" smtClean="0"/>
          </a:p>
          <a:p>
            <a:pPr fontAlgn="base"/>
            <a:r>
              <a:rPr lang="es-MX" sz="1400" dirty="0" smtClean="0"/>
              <a:t>Las </a:t>
            </a:r>
            <a:r>
              <a:rPr lang="es-MX" sz="1400" dirty="0"/>
              <a:t>zapatas corridas se emplean para cimentar muros portantes, o hileras de pilares. Estructuralmente funcionan como viga flotante que recibe cargas lineales o puntuales separadas.</a:t>
            </a:r>
            <a:br>
              <a:rPr lang="es-MX" sz="1400" dirty="0"/>
            </a:br>
            <a:r>
              <a:rPr lang="es-MX" sz="1400" dirty="0"/>
              <a:t>Son cimentaciones de gran longitud en comparación con su sección transversal. Las zapatas corridas están indicadas como cimentación de un elemento estructural longitudinalmente continuo, como un muro, en el que pretendemos los asientos en el terreno. También este tipo de cimentación hace de arrostramiento, puede reducir la presión sobre el terreno y puede puentear defectos y heterogeneidades en el terreno. Otro caso en el que resultan útiles es cuando se requerirían muchas zapatas aisladas próximas, resultando más sencillo realizar una zapata corrida.</a:t>
            </a:r>
            <a:br>
              <a:rPr lang="es-MX" sz="1400" dirty="0"/>
            </a:br>
            <a:r>
              <a:rPr lang="es-MX" sz="1400" dirty="0"/>
              <a:t/>
            </a:r>
            <a:br>
              <a:rPr lang="es-MX" sz="1400" dirty="0"/>
            </a:br>
            <a:r>
              <a:rPr lang="es-MX" sz="1400" dirty="0"/>
              <a:t>Las zapatas corridas se aplican normalmente a muros. Pueden tener sección rectangular, escalonada o estrechada cónicamente. Sus dimensiones están en relación con la carga que han de soportar, la resistencia a la compresión del material y la presión admisible sobre el</a:t>
            </a:r>
          </a:p>
          <a:p>
            <a:pPr fontAlgn="base"/>
            <a:r>
              <a:rPr lang="es-MX" sz="1400" dirty="0"/>
              <a:t>terreno. Por practicidad se adopta una altura mínima para los cimientos de hormigón de 3 dm aproximadamente. Si las alturas son mayores se les da una forma escalonada teniendo en cuenta el ángulo de reparto de las presiones.</a:t>
            </a:r>
            <a:br>
              <a:rPr lang="es-MX" sz="1400" dirty="0"/>
            </a:br>
            <a:r>
              <a:rPr lang="es-MX" sz="1400" dirty="0"/>
              <a:t/>
            </a:r>
            <a:br>
              <a:rPr lang="es-MX" sz="1400" dirty="0"/>
            </a:br>
            <a:r>
              <a:rPr lang="es-MX" sz="1400" dirty="0"/>
              <a:t>En el caso de que la tierra tendiese a desmoronarse o el cimiento deba escalonarse, se utilizarán encofrados. Si los cimientos se realizan en hormigón apisonado, pueden </a:t>
            </a:r>
            <a:r>
              <a:rPr lang="es-MX" sz="1400" dirty="0" err="1"/>
              <a:t>hormigonarse</a:t>
            </a:r>
            <a:r>
              <a:rPr lang="es-MX" sz="1400" dirty="0"/>
              <a:t> sin necesidad de los mismos.</a:t>
            </a:r>
            <a:br>
              <a:rPr lang="es-MX" sz="1400" dirty="0"/>
            </a:br>
            <a:r>
              <a:rPr lang="es-MX" sz="1400" dirty="0"/>
              <a:t>Si los trabajos de cimentación debieran interrumpirse, se recomienda cortar en escalones la junta vertical para lograr una correcta unión con el tramo siguiente. Asimismo colocar unos hierros de armadura reforzará esta unión.</a:t>
            </a:r>
            <a:br>
              <a:rPr lang="es-MX" sz="1400" dirty="0"/>
            </a:br>
            <a:r>
              <a:rPr lang="es-MX" sz="1400" dirty="0"/>
              <a:t>Las Zapatas Corridas son, según el Código Técnico de la Edificación (CTE), aquellas zapatas que recogen más de tres pilares. Las considera así distintas a las zapatas combinadas, que son aquellas que recogen dos pilares. Esta distinción es objeto de debate puesto que una zapata combinada puede soportar perfectamente tres pilares.</a:t>
            </a:r>
          </a:p>
        </p:txBody>
      </p:sp>
    </p:spTree>
    <p:extLst>
      <p:ext uri="{BB962C8B-B14F-4D97-AF65-F5344CB8AC3E}">
        <p14:creationId xmlns:p14="http://schemas.microsoft.com/office/powerpoint/2010/main" val="29067953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smtClean="0"/>
              <a:t/>
            </a:r>
            <a:br>
              <a:rPr lang="es-MX" smtClean="0"/>
            </a:br>
            <a:endParaRPr lang="es-MX"/>
          </a:p>
        </p:txBody>
      </p:sp>
      <p:sp>
        <p:nvSpPr>
          <p:cNvPr id="3" name="2 Marcador de contenido"/>
          <p:cNvSpPr>
            <a:spLocks noGrp="1"/>
          </p:cNvSpPr>
          <p:nvPr>
            <p:ph idx="1"/>
          </p:nvPr>
        </p:nvSpPr>
        <p:spPr/>
        <p:txBody>
          <a:bodyPr/>
          <a:lstStyle/>
          <a:p>
            <a:endParaRPr lang="es-MX" dirty="0" smtClean="0"/>
          </a:p>
          <a:p>
            <a:endParaRPr lang="es-MX" dirty="0"/>
          </a:p>
        </p:txBody>
      </p:sp>
      <p:sp>
        <p:nvSpPr>
          <p:cNvPr id="4" name="3 Rectángulo"/>
          <p:cNvSpPr/>
          <p:nvPr/>
        </p:nvSpPr>
        <p:spPr>
          <a:xfrm>
            <a:off x="323528" y="463138"/>
            <a:ext cx="5040560" cy="6186309"/>
          </a:xfrm>
          <a:prstGeom prst="rect">
            <a:avLst/>
          </a:prstGeom>
        </p:spPr>
        <p:txBody>
          <a:bodyPr wrap="square">
            <a:spAutoFit/>
          </a:bodyPr>
          <a:lstStyle/>
          <a:p>
            <a:r>
              <a:rPr lang="es-MX" b="1" dirty="0"/>
              <a:t>ZAPATAS COMBINADAS</a:t>
            </a:r>
            <a:r>
              <a:rPr lang="es-MX" dirty="0" smtClean="0"/>
              <a:t/>
            </a:r>
            <a:br>
              <a:rPr lang="es-MX" dirty="0" smtClean="0"/>
            </a:br>
            <a:r>
              <a:rPr lang="es-MX" dirty="0"/>
              <a:t>Una zapata combinada es un elemento que sirve de cimentación para dos o más pilares. En principio las zapatas aisladas sacan provecho de que diferentes pilares tienen diferentes momentos flectores. Si estos se combinan en un único elemento de cimentación, el resultado puede ser un elemento más estabilizado y sometido a un menor momento resultante. </a:t>
            </a:r>
            <a:r>
              <a:rPr lang="es-MX" dirty="0" smtClean="0"/>
              <a:t>Cuando </a:t>
            </a:r>
            <a:r>
              <a:rPr lang="es-MX" dirty="0"/>
              <a:t>existen varios pilares muy próximos entre sí, o bien las cargas por pilar sean muy elevadas, o dos pilares estén separados por una junta de dilatación; el dimensionado de los cimientos puede dar lugar a zapatas aisladas muy cercanas, incluso solapadas. En ese caso se podrá recurrir a la unión de varias zapatas en una sola, llamada zapata combinada cuando recoja a dos o más pilares.</a:t>
            </a:r>
          </a:p>
          <a:p>
            <a:r>
              <a:rPr lang="es-MX" dirty="0"/>
              <a:t>La forma habitual en planta de las zapatas combinadas será la rectangular. Ocasionalmente resultará conveniente emplear zapatas combinadas de formas irregulares, principalmente de planta trapezoidal.</a:t>
            </a:r>
          </a:p>
        </p:txBody>
      </p:sp>
      <p:pic>
        <p:nvPicPr>
          <p:cNvPr id="6146" name="Picture 2" descr="http://2.bp.blogspot.com/_pi-Ce6axH_k/StPCLYp7oBI/AAAAAAAAALw/SZM9mKFhIW0/s320/rigidez%5B1%5D.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2013443"/>
            <a:ext cx="3791061" cy="34238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5713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
            </a:r>
            <a:br>
              <a:rPr lang="es-MX" dirty="0" smtClean="0"/>
            </a:br>
            <a:endParaRPr lang="es-MX" dirty="0"/>
          </a:p>
        </p:txBody>
      </p:sp>
      <p:sp>
        <p:nvSpPr>
          <p:cNvPr id="3" name="2 Marcador de contenido"/>
          <p:cNvSpPr>
            <a:spLocks noGrp="1"/>
          </p:cNvSpPr>
          <p:nvPr>
            <p:ph idx="1"/>
          </p:nvPr>
        </p:nvSpPr>
        <p:spPr/>
        <p:txBody>
          <a:bodyPr/>
          <a:lstStyle/>
          <a:p>
            <a:endParaRPr lang="es-MX" dirty="0" smtClean="0"/>
          </a:p>
          <a:p>
            <a:endParaRPr lang="es-MX" dirty="0"/>
          </a:p>
        </p:txBody>
      </p:sp>
      <p:sp>
        <p:nvSpPr>
          <p:cNvPr id="4" name="3 Rectángulo"/>
          <p:cNvSpPr/>
          <p:nvPr/>
        </p:nvSpPr>
        <p:spPr>
          <a:xfrm>
            <a:off x="1187624" y="836712"/>
            <a:ext cx="6768752" cy="2308324"/>
          </a:xfrm>
          <a:prstGeom prst="rect">
            <a:avLst/>
          </a:prstGeom>
        </p:spPr>
        <p:txBody>
          <a:bodyPr wrap="square">
            <a:spAutoFit/>
          </a:bodyPr>
          <a:lstStyle/>
          <a:p>
            <a:r>
              <a:rPr lang="es-MX" b="0" dirty="0" smtClean="0">
                <a:cs typeface="Arial" pitchFamily="34" charset="0"/>
              </a:rPr>
              <a:t>Una losa de cimentación es una placa flotante apoyada directamente sobre el terreno. Como losa esta sometida principalmente a esfuerzos de flexión. El espesor de la losa será proporcional a los momentos flectores actuantes sobre la misma.</a:t>
            </a:r>
          </a:p>
          <a:p>
            <a:endParaRPr lang="es-MX" b="0" dirty="0" smtClean="0">
              <a:cs typeface="Arial" pitchFamily="34" charset="0"/>
            </a:endParaRPr>
          </a:p>
          <a:p>
            <a:r>
              <a:rPr lang="es-MX" b="0" dirty="0" smtClean="0">
                <a:cs typeface="Arial" pitchFamily="34" charset="0"/>
              </a:rPr>
              <a:t>Elemento estructural de hormigón armado cuyas dimensiones en planta son muy elevadas respecto a su canto. Define un plano normal a la dirección de los soportes.</a:t>
            </a:r>
            <a:endParaRPr lang="es-MX" b="0" dirty="0">
              <a:cs typeface="Arial" pitchFamily="34" charset="0"/>
            </a:endParaRPr>
          </a:p>
        </p:txBody>
      </p:sp>
      <p:pic>
        <p:nvPicPr>
          <p:cNvPr id="5" name="Picture 2" descr="http://www.arquba.com/curso-construccion-sismo-resistente-cana-bambu/cimentaciones/losa-vigas-cimentacion-curso-sismo-resistent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3356992"/>
            <a:ext cx="4997338" cy="300473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537293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70</Words>
  <Application>Microsoft Office PowerPoint</Application>
  <PresentationFormat>Presentación en pantalla (4:3)</PresentationFormat>
  <Paragraphs>31</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 </vt:lpstr>
      <vt:lpstr> </vt:lpstr>
      <vt:lpstr> </vt:lpstr>
      <vt:lpstr> </vt:lpstr>
      <vt:lpstr> </vt:lpstr>
      <vt:lpstr> </vt:lpstr>
      <vt:lpstr>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i.Amaya</dc:creator>
  <cp:lastModifiedBy>i.Amaya</cp:lastModifiedBy>
  <cp:revision>7</cp:revision>
  <dcterms:created xsi:type="dcterms:W3CDTF">2012-09-26T17:26:53Z</dcterms:created>
  <dcterms:modified xsi:type="dcterms:W3CDTF">2012-09-26T18:41:50Z</dcterms:modified>
</cp:coreProperties>
</file>