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6E649D-F1B9-405C-8638-9A5CAE84F2C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D0A486-2A15-4F9C-BB28-A91A799ED1BD}" type="datetimeFigureOut">
              <a:rPr lang="es-MX" smtClean="0"/>
              <a:t>12/09/2012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4248472" cy="1070667"/>
          </a:xfrm>
        </p:spPr>
        <p:txBody>
          <a:bodyPr>
            <a:normAutofit/>
          </a:bodyPr>
          <a:lstStyle/>
          <a:p>
            <a:pPr algn="l"/>
            <a:r>
              <a:rPr lang="es-MX" sz="1600" dirty="0" smtClean="0"/>
              <a:t>Alumno: Antonio Adrián Ramírez Rodríguez</a:t>
            </a:r>
          </a:p>
          <a:p>
            <a:pPr algn="l"/>
            <a:endParaRPr lang="es-MX" sz="1600" dirty="0"/>
          </a:p>
          <a:p>
            <a:pPr algn="l"/>
            <a:r>
              <a:rPr lang="es-MX" sz="1600" dirty="0" smtClean="0"/>
              <a:t>Fecha: 12/09/12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52547"/>
            <a:ext cx="5402560" cy="1476253"/>
          </a:xfrm>
        </p:spPr>
        <p:txBody>
          <a:bodyPr>
            <a:normAutofit/>
          </a:bodyPr>
          <a:lstStyle/>
          <a:p>
            <a:r>
              <a:rPr lang="es-MX" dirty="0" smtClean="0"/>
              <a:t>Procedimientos Constructivos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026" name="Picture 2" descr="http://obraspublicas.edomex.gob.mx/oficial/Images/main/construc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76672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 smtClean="0"/>
              <a:t>Demolición de Cordones y Cunetas. </a:t>
            </a:r>
          </a:p>
          <a:p>
            <a:endParaRPr lang="es-MX" sz="1400" dirty="0"/>
          </a:p>
          <a:p>
            <a:r>
              <a:rPr lang="es-MX" sz="1400" dirty="0" smtClean="0"/>
              <a:t>Se refiere al corte y extracción de cordones o cunetas en los sitios que señale la Interventoría.</a:t>
            </a:r>
          </a:p>
          <a:p>
            <a:r>
              <a:rPr lang="es-MX" sz="1400" dirty="0" smtClean="0"/>
              <a:t>El corte y extracción se limitará a las dimensiones señalados por el Interventor, teniendo en cuenta el ancho de la excavación fijado por La Entidad. El cordón o la cuneta que resulten deterioradas por deficiencias en la ejecución de los trabajos correspondientes a esta actividad será reparado por cuenta y riesgo del Contratista.</a:t>
            </a:r>
          </a:p>
          <a:p>
            <a:endParaRPr lang="es-MX" sz="1400" dirty="0" smtClean="0"/>
          </a:p>
          <a:p>
            <a:r>
              <a:rPr lang="es-MX" sz="1400" dirty="0" smtClean="0"/>
              <a:t>Medida y pago. Su medida será el metro (m), el precio incluirá todos los costos directos e indirectos para la correcta ejecución de la actividad y la botada de los escombros resultantes.</a:t>
            </a:r>
          </a:p>
          <a:p>
            <a:endParaRPr lang="es-MX" sz="1400" dirty="0"/>
          </a:p>
          <a:p>
            <a:r>
              <a:rPr lang="es-MX" sz="1400" i="1" dirty="0" smtClean="0"/>
              <a:t>Demolición y Retiro de Andenes </a:t>
            </a:r>
          </a:p>
          <a:p>
            <a:endParaRPr lang="es-MX" sz="1400" dirty="0"/>
          </a:p>
          <a:p>
            <a:r>
              <a:rPr lang="es-MX" sz="1400" dirty="0" smtClean="0"/>
              <a:t>Se refiere al corte y extracción de las diferentes partes del andén con su respectivo entresuelo y recebo, en los sitios que señale el Interventor y de acuerdo con sus instrucciones.</a:t>
            </a:r>
          </a:p>
          <a:p>
            <a:endParaRPr lang="es-MX" sz="1400" dirty="0" smtClean="0"/>
          </a:p>
          <a:p>
            <a:r>
              <a:rPr lang="es-MX" sz="1400" dirty="0" smtClean="0"/>
              <a:t>El corte y extracción del andén se limitará a las dimensiones indicadas por el Interventor teniendo en cuenta el ancho de las excavaciones fijado por La Entidad.</a:t>
            </a:r>
          </a:p>
          <a:p>
            <a:endParaRPr lang="es-MX" sz="1400" dirty="0" smtClean="0"/>
          </a:p>
          <a:p>
            <a:r>
              <a:rPr lang="es-MX" sz="1400" dirty="0" smtClean="0"/>
              <a:t>Se trabajará con especial cuidado para no mezclar el entresuelo y el recebo con los demás materiales y lograr así su reutilización. Estos materiales son propiedad de La Entidad.</a:t>
            </a:r>
          </a:p>
          <a:p>
            <a:endParaRPr lang="es-MX" sz="1400" dirty="0" smtClean="0"/>
          </a:p>
          <a:p>
            <a:r>
              <a:rPr lang="es-MX" sz="1400" dirty="0" smtClean="0"/>
              <a:t>Medida y pago. La medida será el metro cuadrado (m2) demolido, en el cual se incluye lo siguiente: espesores de la placa hasta 10 cm, entresuelo de 15 cm y recebo de 5 cm, para un espesor total de 30 cm. Para un espesor diferente se pagará proporcionalmente de acuerdo, con el Interventor, al precio para 30 cm.</a:t>
            </a:r>
          </a:p>
          <a:p>
            <a:endParaRPr lang="es-MX" sz="1400" dirty="0" smtClean="0"/>
          </a:p>
          <a:p>
            <a:r>
              <a:rPr lang="es-MX" sz="1400" dirty="0" smtClean="0"/>
              <a:t>El precio incluirá los costos directos e indirectos necesarios para la ejecución de la actividad, la botada de escombros y la selección y almacenamiento de los materiales reutilizables.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6983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9676" y="188640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 smtClean="0"/>
              <a:t>Demolición de Cámaras de Inspección y Tuberías de Concreto</a:t>
            </a:r>
          </a:p>
          <a:p>
            <a:endParaRPr lang="es-MX" sz="1400" dirty="0" smtClean="0"/>
          </a:p>
          <a:p>
            <a:r>
              <a:rPr lang="es-MX" sz="1400" dirty="0" smtClean="0"/>
              <a:t>Comprende la demolición y retiro de escombros de tuberías de alcantarillado y cámaras de inspección.</a:t>
            </a:r>
          </a:p>
          <a:p>
            <a:endParaRPr lang="es-MX" sz="1400" dirty="0" smtClean="0"/>
          </a:p>
          <a:p>
            <a:r>
              <a:rPr lang="es-MX" sz="1400" dirty="0" smtClean="0"/>
              <a:t>Se ejecutarán de acuerdo con las normas de seguridad vigentes tomando las precauciones necesarias para evitar accidentes de los trabajadores o terceras personas y daños o perjuicios a La Entidad o a terceros. Se tendrá en cuenta que La Entidad se reserva el derecho de propiedad sobre los materiales de valor que resulten y podrán exigir al Contratista su reutilización. Los materiales y elementos aprovechables deberán retirarse o desmontarse con especial cuidado para evitar su deterioro.</a:t>
            </a:r>
          </a:p>
          <a:p>
            <a:endParaRPr lang="es-MX" sz="1400" dirty="0" smtClean="0"/>
          </a:p>
          <a:p>
            <a:r>
              <a:rPr lang="es-MX" sz="1400" dirty="0" smtClean="0"/>
              <a:t>Medida y pago. La unidad de medida para las tuberías empotradas total o parcialmente y las cámaras de inspección será el metro (m), considerando que para las cámaras de inspección, la medida por metro se refiere a la proyección vertical de la parte demolida, sin que haya diferenciación de precios para las distintas partes de la cámara.</a:t>
            </a:r>
          </a:p>
          <a:p>
            <a:endParaRPr lang="es-MX" sz="1400" dirty="0" smtClean="0"/>
          </a:p>
          <a:p>
            <a:r>
              <a:rPr lang="es-MX" sz="1400" dirty="0" smtClean="0"/>
              <a:t>Cuando se trate de demolición de tuberías que no se encuentren empotradas sin importar el diámetro, su medida y pago se hará por metro cúbico (m3) del volumen ocupado por la tubería considerándose este volumen como material excavado con idéntica clasificación a la que haya obtenido el material de la brecha.</a:t>
            </a:r>
          </a:p>
          <a:p>
            <a:endParaRPr lang="es-MX" sz="1400" dirty="0" smtClean="0"/>
          </a:p>
          <a:p>
            <a:r>
              <a:rPr lang="es-MX" sz="1400" dirty="0" smtClean="0"/>
              <a:t>En ambos casos, los precios unitarios incluirán el costo de la demolición y las actividades requeridas, el transporte de los materiales reutilizables hasta el sitio determinado por el Interventor y los demás costos directos e indirectos indispensables para la ejecución de las labores.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6462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63888" y="404664"/>
            <a:ext cx="176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Casetas de Obra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196752"/>
            <a:ext cx="74888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Proveedores:</a:t>
            </a:r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err="1" smtClean="0"/>
              <a:t>Multy</a:t>
            </a:r>
            <a:r>
              <a:rPr lang="es-MX" sz="1400" dirty="0" smtClean="0"/>
              <a:t> Casetas y Láminas, S.A. de C.V.</a:t>
            </a:r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Casetas Y Remolques Innova</a:t>
            </a:r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err="1" smtClean="0"/>
              <a:t>Lifra</a:t>
            </a:r>
            <a:r>
              <a:rPr lang="es-MX" sz="1400" dirty="0" smtClean="0"/>
              <a:t> Techos Y Casetas </a:t>
            </a:r>
            <a:r>
              <a:rPr lang="es-MX" sz="1400" dirty="0" err="1" smtClean="0"/>
              <a:t>Sa</a:t>
            </a:r>
            <a:r>
              <a:rPr lang="es-MX" sz="1400" dirty="0" smtClean="0"/>
              <a:t> De </a:t>
            </a:r>
            <a:r>
              <a:rPr lang="es-MX" sz="1400" dirty="0" err="1" smtClean="0"/>
              <a:t>Cv</a:t>
            </a:r>
            <a:endParaRPr lang="es-MX" sz="1400" dirty="0" smtClean="0"/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B-</a:t>
            </a:r>
            <a:r>
              <a:rPr lang="es-MX" sz="1400" dirty="0" err="1" smtClean="0"/>
              <a:t>ingenieria</a:t>
            </a:r>
            <a:r>
              <a:rPr lang="es-MX" sz="1400" dirty="0" smtClean="0"/>
              <a:t> S.a. De </a:t>
            </a:r>
            <a:r>
              <a:rPr lang="es-MX" sz="1400" dirty="0" err="1" smtClean="0"/>
              <a:t>C.v.</a:t>
            </a:r>
            <a:endParaRPr lang="es-MX" sz="1400" dirty="0" smtClean="0"/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Casetas gamboa</a:t>
            </a:r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Casetas grupo monterrey</a:t>
            </a:r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Williams </a:t>
            </a:r>
            <a:r>
              <a:rPr lang="es-MX" sz="1400" dirty="0" err="1" smtClean="0"/>
              <a:t>scotsman</a:t>
            </a:r>
            <a:r>
              <a:rPr lang="es-MX" sz="1400" dirty="0" smtClean="0"/>
              <a:t> </a:t>
            </a:r>
            <a:r>
              <a:rPr lang="es-MX" sz="1400" dirty="0" err="1" smtClean="0"/>
              <a:t>mexico</a:t>
            </a:r>
            <a:endParaRPr lang="es-MX" sz="1400" dirty="0" smtClean="0"/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err="1" smtClean="0"/>
              <a:t>Albe</a:t>
            </a:r>
            <a:r>
              <a:rPr lang="es-MX" sz="1400" dirty="0" smtClean="0"/>
              <a:t> proyectos y construcciones, s.a. de </a:t>
            </a:r>
            <a:r>
              <a:rPr lang="es-MX" sz="1400" dirty="0" err="1" smtClean="0"/>
              <a:t>c.v.</a:t>
            </a:r>
            <a:endParaRPr lang="es-MX" sz="1400" dirty="0" smtClean="0"/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err="1" smtClean="0"/>
              <a:t>Redei</a:t>
            </a:r>
            <a:endParaRPr lang="es-MX" sz="1400" dirty="0" smtClean="0"/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err="1" smtClean="0"/>
              <a:t>Fabricacion</a:t>
            </a:r>
            <a:r>
              <a:rPr lang="es-MX" sz="1400" dirty="0" smtClean="0"/>
              <a:t> y mantenimiento de oficinas </a:t>
            </a:r>
            <a:r>
              <a:rPr lang="es-MX" sz="1400" dirty="0" err="1" smtClean="0"/>
              <a:t>moviles</a:t>
            </a:r>
            <a:r>
              <a:rPr lang="es-MX" sz="1400" dirty="0" smtClean="0"/>
              <a:t> (</a:t>
            </a:r>
            <a:r>
              <a:rPr lang="es-MX" sz="1400" dirty="0" err="1" smtClean="0"/>
              <a:t>fymsa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pic>
        <p:nvPicPr>
          <p:cNvPr id="11266" name="Picture 2" descr="http://img2.mlstatic.com/renta-y-venta-de-casetas-moviles-oficinas-aulas-casas_MLM-O-2872984637_07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39" y="134076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asetasdemexico.com.mx/Images/Materiales/m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6576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6712" y="4581128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</a:t>
            </a:r>
            <a:r>
              <a:rPr lang="es-MX" sz="1400" dirty="0" err="1" smtClean="0"/>
              <a:t>Multypanel</a:t>
            </a:r>
            <a:endParaRPr lang="es-MX" sz="1400" dirty="0" smtClean="0"/>
          </a:p>
          <a:p>
            <a:endParaRPr lang="es-MX" sz="1400" dirty="0" smtClean="0"/>
          </a:p>
          <a:p>
            <a:r>
              <a:rPr lang="es-MX" sz="1400" dirty="0" smtClean="0"/>
              <a:t>Tipo </a:t>
            </a:r>
            <a:r>
              <a:rPr lang="es-MX" sz="1400" dirty="0" err="1" smtClean="0"/>
              <a:t>Supermuro</a:t>
            </a:r>
            <a:r>
              <a:rPr lang="es-MX" sz="1400" dirty="0" smtClean="0"/>
              <a:t> 1000 de 1.1/2”, de espesor color arena/arena, calibre 26/26, para muros.</a:t>
            </a:r>
          </a:p>
          <a:p>
            <a:r>
              <a:rPr lang="es-MX" sz="1400" dirty="0" smtClean="0"/>
              <a:t>Tipo </a:t>
            </a:r>
            <a:r>
              <a:rPr lang="es-MX" sz="1400" dirty="0" err="1" smtClean="0"/>
              <a:t>Glamet</a:t>
            </a:r>
            <a:r>
              <a:rPr lang="es-MX" sz="1400" dirty="0" smtClean="0"/>
              <a:t> A42/1000 de 1.1/2” de espesor calibre 26/28 para techo.</a:t>
            </a:r>
          </a:p>
          <a:p>
            <a:r>
              <a:rPr lang="es-MX" sz="1400" dirty="0" smtClean="0"/>
              <a:t>Paneles metálicos de acero galvanizado </a:t>
            </a:r>
            <a:r>
              <a:rPr lang="es-MX" sz="1400" dirty="0" err="1" smtClean="0"/>
              <a:t>prepintado</a:t>
            </a:r>
            <a:r>
              <a:rPr lang="es-MX" sz="1400" dirty="0" smtClean="0"/>
              <a:t>.</a:t>
            </a:r>
          </a:p>
          <a:p>
            <a:r>
              <a:rPr lang="es-MX" sz="1400" dirty="0" smtClean="0"/>
              <a:t>Material ligero y con gran aislamiento térmico y acústico. </a:t>
            </a:r>
          </a:p>
          <a:p>
            <a:r>
              <a:rPr lang="es-MX" sz="1400" dirty="0" smtClean="0"/>
              <a:t>Por su cualidad térmico-aislante resulta ideal para oficinas, aulas, campamentos, residencias de obra, viviendas, iglesias, techumbres, etc.</a:t>
            </a:r>
          </a:p>
        </p:txBody>
      </p:sp>
      <p:pic>
        <p:nvPicPr>
          <p:cNvPr id="9220" name="Picture 4" descr="http://www.casetasdemexico.com.mx/Images/Materiales/ma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98" y="2653120"/>
            <a:ext cx="4115905" cy="194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asetasdemexico.com.mx/Images/Materiales/ma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78" y="404664"/>
            <a:ext cx="412474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04664"/>
            <a:ext cx="73485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Costo:</a:t>
            </a:r>
          </a:p>
          <a:p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Dependiendo las dimensiones que se soliciten , aproximadamente entre 9,000 y 16,000 pesos.</a:t>
            </a:r>
            <a:endParaRPr lang="es-MX" sz="1400" dirty="0"/>
          </a:p>
        </p:txBody>
      </p:sp>
      <p:pic>
        <p:nvPicPr>
          <p:cNvPr id="10242" name="Picture 2" descr="http://www.saconma.com/cmsupload/CASETA%2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4" y="1143328"/>
            <a:ext cx="38844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afe-img04.olx.com.mx/ui/11/78/89/1303236883_102886989_1-Fotos-de--CASETAS-PREFABRICADAS-DE-MULTYPAN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88" y="1268760"/>
            <a:ext cx="39243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rqhys.com/fotos/wp-content/uploads/2011/04/casetas-modulares-prefabric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7" y="3983035"/>
            <a:ext cx="4185975" cy="271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23520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Servicios provisionales para inicio de los trabajos</a:t>
            </a:r>
            <a:endParaRPr lang="es-MX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3508" y="80477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Definición: Consideramos instalaciones provisionales, aquellas que es necesario disponer </a:t>
            </a:r>
          </a:p>
          <a:p>
            <a:r>
              <a:rPr lang="es-MX" dirty="0" smtClean="0"/>
              <a:t>para poder llevar acabo, en las debidas condiciones de seguridad y salud, los </a:t>
            </a:r>
          </a:p>
          <a:p>
            <a:r>
              <a:rPr lang="es-MX" dirty="0" smtClean="0"/>
              <a:t>trabajos encargados, y una vez que hayan sido realizados, sea posible retirarlas. </a:t>
            </a:r>
          </a:p>
          <a:p>
            <a:r>
              <a:rPr lang="es-MX" dirty="0" smtClean="0"/>
              <a:t>Es importante resaltar, que cuando se realiza un estudio sobre instalaciones </a:t>
            </a:r>
          </a:p>
          <a:p>
            <a:r>
              <a:rPr lang="es-MX" dirty="0" smtClean="0"/>
              <a:t>provisionales, hay que tener en cuenta las ordenanzas que son preceptivas en </a:t>
            </a:r>
          </a:p>
          <a:p>
            <a:r>
              <a:rPr lang="es-MX" dirty="0" smtClean="0"/>
              <a:t>una obra de edificación. No obstante, habrá que tener en cuenta los diversos </a:t>
            </a:r>
          </a:p>
          <a:p>
            <a:r>
              <a:rPr lang="es-MX" dirty="0" smtClean="0"/>
              <a:t>tipos y fases de las obras, con el fin de adaptar a ellas dicha normativa con </a:t>
            </a:r>
          </a:p>
          <a:p>
            <a:r>
              <a:rPr lang="es-MX" dirty="0" smtClean="0"/>
              <a:t>objeto de obtener resultados positivos frente a la prevención de accidentes. </a:t>
            </a:r>
            <a:endParaRPr lang="es-MX" dirty="0"/>
          </a:p>
        </p:txBody>
      </p:sp>
      <p:pic>
        <p:nvPicPr>
          <p:cNvPr id="2050" name="Picture 2" descr="http://www.dpoingenieros.com/upload/secciones-publicas/panel-obras_gr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644350" cy="34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9613" y="332656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Los servicios provisionales son:</a:t>
            </a:r>
          </a:p>
          <a:p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b="1" dirty="0" smtClean="0"/>
              <a:t>Instalación de bodega.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49612" y="1364342"/>
            <a:ext cx="84988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Campamento, Almacén y Oficinas. Acorde con el contrato y de común acuerdo con el Interventor, el Contratista levantará en el sitio de la obra una caseta o construcción provisional, que reúna los mínimos requisitos de higiene, comodidad, ventilación y ofrezca protección y seguridad contra los agentes atmosféricos.</a:t>
            </a:r>
          </a:p>
          <a:p>
            <a:endParaRPr lang="es-MX" sz="1400" dirty="0" smtClean="0"/>
          </a:p>
          <a:p>
            <a:r>
              <a:rPr lang="es-MX" sz="1400" dirty="0" smtClean="0"/>
              <a:t>Podrá también emplear construcciones existentes que se adapten cabalmente para este menester. Estas se utilizarán primordialmente para oficina de Dirección e Interventoría, Almacén y Depósito de materiales que puedan sufrir pérdidas o deterioro por su exposición a la intemperie. La capacidad del depósito la determinará el flujo de materiales de acuerdo con el programa de trabajo.</a:t>
            </a:r>
          </a:p>
          <a:p>
            <a:endParaRPr lang="es-MX" sz="1400" dirty="0" smtClean="0"/>
          </a:p>
          <a:p>
            <a:r>
              <a:rPr lang="es-MX" sz="1400" dirty="0" smtClean="0"/>
              <a:t>El tamaño y materiales con que se construya, lo mismo que la ubicación o localización del campamento será de libre elección del Contratista teniendo en cuenta que los permisos, primas, impuestos, prestación de servicios públicos, u otros, serán gestionados y pagados por el Contratista a su costo.</a:t>
            </a:r>
          </a:p>
          <a:p>
            <a:endParaRPr lang="es-MX" sz="1400" dirty="0" smtClean="0"/>
          </a:p>
          <a:p>
            <a:r>
              <a:rPr lang="es-MX" sz="1400" dirty="0" smtClean="0"/>
              <a:t>Los campamentos o casetas temporales se ubicarán en sitios fácilmente </a:t>
            </a:r>
            <a:r>
              <a:rPr lang="es-MX" sz="1400" dirty="0" err="1" smtClean="0"/>
              <a:t>drenables</a:t>
            </a:r>
            <a:r>
              <a:rPr lang="es-MX" sz="1400" dirty="0" smtClean="0"/>
              <a:t>, donde no ofrezcan peligros de contaminación, con aguas negras, letrinas y demás desechos y contarán con todos los servicios higiénicos debidamente conectados a los colectores de aguas negras existentes en cercanías de la caseta o campamento. Cuando ello no sea posible se construirá un pozo séptico adecuado cuyo diseño será sometido a la aprobación de la Interventoría.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625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73948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 smtClean="0"/>
              <a:t>Bodegas Provisionales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Bodega pequeña:</a:t>
            </a:r>
          </a:p>
          <a:p>
            <a:r>
              <a:rPr lang="es-MX" sz="1400" dirty="0" smtClean="0"/>
              <a:t>Se elaborara de </a:t>
            </a:r>
            <a:r>
              <a:rPr lang="es-MX" sz="1400" dirty="0" err="1" smtClean="0"/>
              <a:t>pedacería</a:t>
            </a:r>
            <a:r>
              <a:rPr lang="es-MX" sz="1400" dirty="0" smtClean="0"/>
              <a:t> de madera y laminas de cartón, sus dimensiones van a depender del proyecto o construcción a ejecutar. Se recomienda un firme pobre o </a:t>
            </a:r>
            <a:r>
              <a:rPr lang="es-MX" sz="1400" dirty="0" err="1" smtClean="0"/>
              <a:t>pedacería</a:t>
            </a:r>
            <a:r>
              <a:rPr lang="es-MX" sz="1400" dirty="0" smtClean="0"/>
              <a:t> de tabique o madera.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/>
              <a:t>Almacén Cubierto:</a:t>
            </a:r>
          </a:p>
          <a:p>
            <a:r>
              <a:rPr lang="es-MX" sz="1400" dirty="0" smtClean="0"/>
              <a:t>Esta bodega únicamente se cercara con poste, maya ciclónica y techada con lamina </a:t>
            </a:r>
            <a:r>
              <a:rPr lang="es-MX" sz="1400" dirty="0" err="1" smtClean="0"/>
              <a:t>zintro</a:t>
            </a:r>
            <a:r>
              <a:rPr lang="es-MX" sz="1400" dirty="0" smtClean="0"/>
              <a:t>, el piso de esta bodega se propone de </a:t>
            </a:r>
            <a:r>
              <a:rPr lang="es-MX" sz="1400" dirty="0" err="1" smtClean="0"/>
              <a:t>pedacería</a:t>
            </a:r>
            <a:r>
              <a:rPr lang="es-MX" sz="1400" dirty="0" smtClean="0"/>
              <a:t> de madera o desecho de cimbra.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/>
          </a:p>
        </p:txBody>
      </p:sp>
      <p:pic>
        <p:nvPicPr>
          <p:cNvPr id="3074" name="Picture 2" descr="http://www.aguascalientes.gob.mx/transparencia/calidad/sop/obras/ReportesVarios/imagen.asp?id=482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/>
          <a:stretch/>
        </p:blipFill>
        <p:spPr bwMode="auto">
          <a:xfrm>
            <a:off x="389409" y="1607126"/>
            <a:ext cx="3362733" cy="23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mx.class.posot.com/es_mx/2012/05/17/MATERIALES-ELECTRICOS-SOBRANTES-DE-OBRA-SIN-USO-EN-BODEGA-20120517051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/>
          <a:stretch/>
        </p:blipFill>
        <p:spPr bwMode="auto">
          <a:xfrm>
            <a:off x="4692887" y="1593273"/>
            <a:ext cx="3434018" cy="2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peedtainer.cl/bod20/fotos/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05" y="4018147"/>
            <a:ext cx="2725937" cy="27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87" y="4021449"/>
            <a:ext cx="2725937" cy="27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0721" y="476672"/>
            <a:ext cx="8587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2. Control de herramientas y materiales:</a:t>
            </a:r>
          </a:p>
          <a:p>
            <a:endParaRPr lang="es-MX" dirty="0"/>
          </a:p>
          <a:p>
            <a:r>
              <a:rPr lang="es-MX" sz="1400" dirty="0" smtClean="0"/>
              <a:t>El Contratista contará durante la ejecución del contrato, con un centro de acopio para los materiales a utilizar en la obra, incluyendo los resultantes de las excavaciones que posteriormente se utilizará en los llenos. La Entidad no aceptará, por ningún motivo, el depósito y acumulación de algún material o escombros, en las zonas de trabajo y por lo tanto durante las horas no laborables, la zona de trabajo permanecerá limpia de escombros o materiales.</a:t>
            </a:r>
          </a:p>
          <a:p>
            <a:endParaRPr lang="es-MX" dirty="0"/>
          </a:p>
        </p:txBody>
      </p:sp>
      <p:pic>
        <p:nvPicPr>
          <p:cNvPr id="4098" name="Picture 2" descr="http://www.enciezadigital.com/public/040709EscombrosCalleBuensuces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1" y="2510491"/>
            <a:ext cx="4131064" cy="30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_C0RBVUhospY/TD3S-wuB1qI/AAAAAAAAAN8/tmdD4s_SJcM/s1600/contenedor+para+residuo+industrial+en+Alica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509664"/>
            <a:ext cx="4104457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0807" y="1793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3. Bardas o elementos de protección</a:t>
            </a:r>
            <a:endParaRPr lang="es-MX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0807" y="836712"/>
            <a:ext cx="835364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Obras provisionales:</a:t>
            </a:r>
          </a:p>
          <a:p>
            <a:r>
              <a:rPr lang="es-MX" sz="1400" dirty="0" smtClean="0"/>
              <a:t>Dentro de las obras provisionales, debemos considerar a las bodegas, almacén cubierto, oficinas de campo y obras de protección.</a:t>
            </a:r>
          </a:p>
          <a:p>
            <a:endParaRPr lang="es-MX" sz="1400" dirty="0" smtClean="0"/>
          </a:p>
          <a:p>
            <a:r>
              <a:rPr lang="es-MX" sz="1400" dirty="0" smtClean="0"/>
              <a:t>Protección al público peatonal:</a:t>
            </a:r>
          </a:p>
          <a:p>
            <a:r>
              <a:rPr lang="es-MX" sz="1400" dirty="0" smtClean="0"/>
              <a:t>Estas protecciones se pueden elaborar desde polines y lamina de cartón hasta malla ciclónica y poste. Estas protecciones se utilizan en forma de cerca perimetral.</a:t>
            </a:r>
          </a:p>
          <a:p>
            <a:endParaRPr lang="es-MX" sz="1400" dirty="0" smtClean="0"/>
          </a:p>
          <a:p>
            <a:r>
              <a:rPr lang="es-MX" sz="1400" dirty="0" smtClean="0"/>
              <a:t>Protección a la vía pública (vehicular):</a:t>
            </a:r>
          </a:p>
          <a:p>
            <a:r>
              <a:rPr lang="es-MX" sz="1400" dirty="0" smtClean="0"/>
              <a:t>Son protecciones elaboradas con polines y lamina de cartón o con malla ciclónica y poste.</a:t>
            </a:r>
          </a:p>
          <a:p>
            <a:r>
              <a:rPr lang="es-MX" sz="1400" dirty="0" smtClean="0"/>
              <a:t>Son utilizadas en remodelaciones o en construcciones de edificios que den hacia la banqueta, colocando señalamientos. Se proveerán puertas para el tráfico de vehículos y peatones, provistas de los elementos que garanticen el aislamiento y seguridad de las obras. Sobre las puertas se colocarán los números correspondientes a la nomenclatura provisional que aparece en la licencia de construcción.</a:t>
            </a:r>
          </a:p>
          <a:p>
            <a:endParaRPr lang="es-MX" sz="1400" dirty="0" smtClean="0"/>
          </a:p>
          <a:p>
            <a:r>
              <a:rPr lang="es-MX" sz="1400" dirty="0" smtClean="0"/>
              <a:t>Protección al Obrero:</a:t>
            </a:r>
          </a:p>
          <a:p>
            <a:r>
              <a:rPr lang="es-MX" sz="1400" dirty="0" smtClean="0"/>
              <a:t>En este caso tenemos que proteger a nuestro obrero si la obra lo requiere. Por ejemplo:</a:t>
            </a:r>
          </a:p>
          <a:p>
            <a:r>
              <a:rPr lang="es-MX" sz="1400" dirty="0" smtClean="0"/>
              <a:t>En construcciones grandes, es recomendable abastecerlos de casco y guantes por lo menos.</a:t>
            </a:r>
          </a:p>
          <a:p>
            <a:endParaRPr lang="es-MX" sz="1400" dirty="0" smtClean="0"/>
          </a:p>
          <a:p>
            <a:r>
              <a:rPr lang="es-MX" sz="1400" dirty="0" smtClean="0"/>
              <a:t>Cerramientos Provisionales. El contratista, en cuanto sea posible, aislará el lugar de los trabajos de las zonas aledañas, mediante cerramientos provisionales con una altura mínima de 2.50 m y gestionará ante las autoridades competentes el respectivo permiso.</a:t>
            </a:r>
          </a:p>
          <a:p>
            <a:endParaRPr lang="es-MX" sz="1400" dirty="0" smtClean="0"/>
          </a:p>
        </p:txBody>
      </p:sp>
    </p:spTree>
    <p:extLst>
      <p:ext uri="{BB962C8B-B14F-4D97-AF65-F5344CB8AC3E}">
        <p14:creationId xmlns:p14="http://schemas.microsoft.com/office/powerpoint/2010/main" val="32587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6496" y="404664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PROTECCIÓN DE LA OBRA:</a:t>
            </a:r>
          </a:p>
          <a:p>
            <a:endParaRPr lang="es-MX" sz="1400" dirty="0" smtClean="0"/>
          </a:p>
          <a:p>
            <a:r>
              <a:rPr lang="es-MX" sz="1400" dirty="0" smtClean="0"/>
              <a:t>Esta se realiza con el fin de llevar a cabo la protección del obrero y de la misma obra durante su ejecución, durante la prueba de los sistemas del inmueble, como son electricidad, agua, vapor, aire acondicionado, intercomunicación, sonido y telefonía.</a:t>
            </a:r>
          </a:p>
          <a:p>
            <a:endParaRPr lang="es-MX" sz="1400" dirty="0" smtClean="0"/>
          </a:p>
          <a:p>
            <a:r>
              <a:rPr lang="es-MX" sz="1400" dirty="0" smtClean="0"/>
              <a:t>Ademes o Apuntalamientos:</a:t>
            </a:r>
          </a:p>
          <a:p>
            <a:r>
              <a:rPr lang="es-MX" sz="1400" dirty="0" smtClean="0"/>
              <a:t>Ø Es la construcción y colocación de apoyos metálicos, madera u otro material que se emplea para asegurar temporalmente la estabilidad de una construcción o parte de ella.</a:t>
            </a:r>
          </a:p>
          <a:p>
            <a:r>
              <a:rPr lang="es-MX" sz="1400" dirty="0" smtClean="0"/>
              <a:t>Ø En el apuntalamiento se emplean polines o vigas metálicas para soportar el empuje horizontal del terreno.</a:t>
            </a:r>
          </a:p>
          <a:p>
            <a:endParaRPr lang="es-MX" sz="1400" dirty="0" smtClean="0"/>
          </a:p>
          <a:p>
            <a:r>
              <a:rPr lang="es-MX" sz="1400" dirty="0" smtClean="0"/>
              <a:t>Ataguías:</a:t>
            </a:r>
          </a:p>
          <a:p>
            <a:r>
              <a:rPr lang="es-MX" sz="1400" dirty="0" smtClean="0"/>
              <a:t>Estos elementos auxiliares pueden ser de diferentes materiales:</a:t>
            </a:r>
          </a:p>
          <a:p>
            <a:endParaRPr lang="es-MX" sz="1400" dirty="0" smtClean="0"/>
          </a:p>
          <a:p>
            <a:r>
              <a:rPr lang="es-MX" sz="1400" dirty="0" smtClean="0"/>
              <a:t>Ataguías de madera:</a:t>
            </a:r>
          </a:p>
          <a:p>
            <a:r>
              <a:rPr lang="es-MX" sz="1400" dirty="0" smtClean="0"/>
              <a:t>Se recomienda usar tablones que deben estar ligados entre sí, para que ayuden al trabajo en conjunto y por otra parte que impidan el paso de material o agua, a través de ranuras o de uniones.</a:t>
            </a:r>
          </a:p>
          <a:p>
            <a:r>
              <a:rPr lang="es-MX" sz="1400" dirty="0" smtClean="0"/>
              <a:t>Ataguías metálicas:</a:t>
            </a:r>
          </a:p>
          <a:p>
            <a:r>
              <a:rPr lang="es-MX" sz="1400" dirty="0" smtClean="0"/>
              <a:t>Se pueden utilizar, viguetas, canales o laminas de acero. Son muy caras pero tienen una ventaja que se pueden recuperar hasta un 95% íntegramente y sin deterioro.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0805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mava.com/img/valla_pie_hormi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hiasa.com/recursos/img/Edificacion/Productos/Vallado_obras/351691934_37200914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2256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uropadefabricacion.com/Varios/vall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9184"/>
            <a:ext cx="4334580" cy="29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etalicstordera.com/productes/Tanques/Ob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87" y="3501008"/>
            <a:ext cx="38375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6489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4. Demoliciones</a:t>
            </a:r>
            <a:endParaRPr lang="es-MX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18414" y="745138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Generalidades. Se ejecutarán las demoliciones indicadas en los planos, en el formulario de propuesta o las que señale el Interventor, retirando a la mayor brevedad y con autorización de la Interventoría, los escombros y demás materiales resultantes. La Entidad se reserva el derecho de propiedad sobre los materiales de valor que resulten de la demolición y podrán exigir al Contratista su reutilización o el transporte de ellos hasta algún sitio, determinado por el Interventor, a distancia no mayor a 15km. Los materiales y elementos aprovechables, a criterio del Interventor, deberán retirarse o desmontarse con especial cuidado para evitarles daños que impidan su empleo posterior.</a:t>
            </a:r>
          </a:p>
          <a:p>
            <a:endParaRPr lang="es-MX" sz="1400" dirty="0" smtClean="0"/>
          </a:p>
          <a:p>
            <a:r>
              <a:rPr lang="es-MX" sz="1400" dirty="0" smtClean="0"/>
              <a:t>Las demoliciones se ejecutarán de acuerdo con las normas de seguridad vigentes, tomando las precauciones necesarias para evitar accidentes de los trabajadores o terceras personas, y daños a las obras que se construyen o a propiedades vecinas.</a:t>
            </a:r>
          </a:p>
          <a:p>
            <a:endParaRPr lang="es-MX" sz="1400" dirty="0" smtClean="0"/>
          </a:p>
          <a:p>
            <a:r>
              <a:rPr lang="es-MX" sz="1400" dirty="0" smtClean="0"/>
              <a:t>Medida y pago. Las unidades de medida para el pago serán indicadas en el formulario de propuesta. Los precios propuestos incluirán los costos directos e indirectos necesarios para la correcta ejecución de la actividad, así como el traslado de los materiales reutilizables hasta el sitio señalado por el Interventor.</a:t>
            </a:r>
          </a:p>
          <a:p>
            <a:endParaRPr lang="es-MX" sz="1400" dirty="0"/>
          </a:p>
          <a:p>
            <a:endParaRPr lang="es-MX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5928" y="127714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28328" y="142954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8194" name="Picture 2" descr="http://www.semanariocontrapeso.com/info/desarro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3" y="4149080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emolicion.com.mx/apps/site/files/11062008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72" y="4094905"/>
            <a:ext cx="3510661" cy="26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85</TotalTime>
  <Words>1912</Words>
  <Application>Microsoft Office PowerPoint</Application>
  <PresentationFormat>Presentación en pantalla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Compuesto</vt:lpstr>
      <vt:lpstr>Procedimientos Constructivos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Procedimientos Constructivos</dc:title>
  <dc:creator>Adrian</dc:creator>
  <cp:lastModifiedBy>Adrian</cp:lastModifiedBy>
  <cp:revision>8</cp:revision>
  <dcterms:created xsi:type="dcterms:W3CDTF">2012-09-12T18:13:09Z</dcterms:created>
  <dcterms:modified xsi:type="dcterms:W3CDTF">2012-09-12T19:38:46Z</dcterms:modified>
</cp:coreProperties>
</file>