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3" r:id="rId7"/>
    <p:sldId id="261" r:id="rId8"/>
    <p:sldId id="264" r:id="rId9"/>
    <p:sldId id="265" r:id="rId10"/>
    <p:sldId id="270" r:id="rId11"/>
    <p:sldId id="266" r:id="rId12"/>
    <p:sldId id="267" r:id="rId13"/>
    <p:sldId id="268" r:id="rId14"/>
    <p:sldId id="269" r:id="rId15"/>
    <p:sldId id="262"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746B87CE-8ABF-4129-9270-E808A3985BD8}"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6B87CE-8ABF-4129-9270-E808A3985BD8}"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6B87CE-8ABF-4129-9270-E808A3985BD8}"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6B87CE-8ABF-4129-9270-E808A3985BD8}"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6B87CE-8ABF-4129-9270-E808A3985BD8}"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46B87CE-8ABF-4129-9270-E808A3985BD8}"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46B87CE-8ABF-4129-9270-E808A3985BD8}"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46B87CE-8ABF-4129-9270-E808A3985BD8}"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46B87CE-8ABF-4129-9270-E808A3985BD8}"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46B87CE-8ABF-4129-9270-E808A3985BD8}"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F7DCC16-A1DD-4476-936E-7BFD8A87F15D}" type="datetimeFigureOut">
              <a:rPr lang="es-MX" smtClean="0"/>
              <a:t>23/11/2012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746B87CE-8ABF-4129-9270-E808A3985BD8}" type="slidenum">
              <a:rPr lang="es-MX" smtClean="0"/>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7DCC16-A1DD-4476-936E-7BFD8A87F15D}" type="datetimeFigureOut">
              <a:rPr lang="es-MX" smtClean="0"/>
              <a:t>23/11/2012</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6B87CE-8ABF-4129-9270-E808A3985BD8}" type="slidenum">
              <a:rPr lang="es-MX" smtClean="0"/>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architectrae.blogspot.mx/2012/02/losa-acero.html" TargetMode="External"/><Relationship Id="rId3" Type="http://schemas.openxmlformats.org/officeDocument/2006/relationships/hyperlink" Target="http://ecotecnia.org/dimensio/concreto/tridi.htm" TargetMode="External"/><Relationship Id="rId7" Type="http://schemas.openxmlformats.org/officeDocument/2006/relationships/hyperlink" Target="http://www.cosmos.com.mx/a/40r3.htm" TargetMode="External"/><Relationship Id="rId2" Type="http://schemas.openxmlformats.org/officeDocument/2006/relationships/hyperlink" Target="http://es.wikipedia.org/wiki/Tridilosa" TargetMode="External"/><Relationship Id="rId1" Type="http://schemas.openxmlformats.org/officeDocument/2006/relationships/slideLayout" Target="../slideLayouts/slideLayout2.xml"/><Relationship Id="rId6" Type="http://schemas.openxmlformats.org/officeDocument/2006/relationships/hyperlink" Target="http://www.hiasa.com/es/cargarFichaProducto.do?identificador=35" TargetMode="External"/><Relationship Id="rId5" Type="http://schemas.openxmlformats.org/officeDocument/2006/relationships/hyperlink" Target="http://www.construmatica.com/construpedia/Proyecto_de_Forjados_Mixtos_de_Chapa_Nervada" TargetMode="External"/><Relationship Id="rId4" Type="http://schemas.openxmlformats.org/officeDocument/2006/relationships/hyperlink" Target="http://www.cingcivil.com/Comunidad/index.php?topic=4060.0" TargetMode="External"/><Relationship Id="rId9" Type="http://schemas.openxmlformats.org/officeDocument/2006/relationships/hyperlink" Target="http://es.scribd.com/doc/49727705/8/Losa-acer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xktyZlpNVls&amp;feature=related" TargetMode="External"/><Relationship Id="rId2" Type="http://schemas.openxmlformats.org/officeDocument/2006/relationships/hyperlink" Target="http://www.youtube.com/watch?v=Tuj9PlcSc_I"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Losas</a:t>
            </a:r>
            <a:endParaRPr lang="es-MX" dirty="0"/>
          </a:p>
        </p:txBody>
      </p:sp>
      <p:sp>
        <p:nvSpPr>
          <p:cNvPr id="3" name="2 Subtítulo"/>
          <p:cNvSpPr>
            <a:spLocks noGrp="1"/>
          </p:cNvSpPr>
          <p:nvPr>
            <p:ph type="subTitle" idx="1"/>
          </p:nvPr>
        </p:nvSpPr>
        <p:spPr/>
        <p:txBody>
          <a:bodyPr/>
          <a:lstStyle/>
          <a:p>
            <a:r>
              <a:rPr lang="es-MX" dirty="0" smtClean="0"/>
              <a:t>Daniel Ulises Nava Cárdenas</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51520" y="2132856"/>
            <a:ext cx="3779912" cy="2688426"/>
          </a:xfrm>
          <a:prstGeom prst="rect">
            <a:avLst/>
          </a:prstGeom>
          <a:noFill/>
          <a:ln w="9525">
            <a:noFill/>
            <a:miter lim="800000"/>
            <a:headEnd/>
            <a:tailEnd/>
          </a:ln>
        </p:spPr>
      </p:pic>
      <p:pic>
        <p:nvPicPr>
          <p:cNvPr id="39940" name="Picture 4" descr="http://www.detallesconstructivos.net/sites/default/files/forjados_colaborante_losacero_pernos_conectores_composite_steel%20deck_dwg_cad.png"/>
          <p:cNvPicPr>
            <a:picLocks noChangeAspect="1" noChangeArrowheads="1"/>
          </p:cNvPicPr>
          <p:nvPr/>
        </p:nvPicPr>
        <p:blipFill>
          <a:blip r:embed="rId3" cstate="print"/>
          <a:srcRect/>
          <a:stretch>
            <a:fillRect/>
          </a:stretch>
        </p:blipFill>
        <p:spPr bwMode="auto">
          <a:xfrm>
            <a:off x="3995936" y="692696"/>
            <a:ext cx="5010150" cy="57531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Losas Acero</a:t>
            </a:r>
            <a:endParaRPr lang="es-MX" dirty="0"/>
          </a:p>
        </p:txBody>
      </p:sp>
      <p:sp>
        <p:nvSpPr>
          <p:cNvPr id="3" name="2 Marcador de contenido"/>
          <p:cNvSpPr>
            <a:spLocks noGrp="1"/>
          </p:cNvSpPr>
          <p:nvPr>
            <p:ph idx="1"/>
          </p:nvPr>
        </p:nvSpPr>
        <p:spPr>
          <a:xfrm>
            <a:off x="4211960" y="1700808"/>
            <a:ext cx="4474840" cy="4392488"/>
          </a:xfrm>
        </p:spPr>
        <p:txBody>
          <a:bodyPr>
            <a:normAutofit fontScale="77500" lnSpcReduction="20000"/>
          </a:bodyPr>
          <a:lstStyle/>
          <a:p>
            <a:r>
              <a:rPr lang="es-MX" b="1" dirty="0" smtClean="0"/>
              <a:t>LOSAS DE ACERO</a:t>
            </a:r>
            <a:r>
              <a:rPr lang="es-MX" dirty="0" smtClean="0"/>
              <a:t/>
            </a:r>
            <a:br>
              <a:rPr lang="es-MX" dirty="0" smtClean="0"/>
            </a:br>
            <a:r>
              <a:rPr lang="es-MX" dirty="0" smtClean="0"/>
              <a:t>Este tipo de lámina es para sistemas estructurales de entrepiso que le asegura máxima solidez a sus proyectos. Se reducen los tipos de construcción al eliminar el uso de la cimbre tradicional, permite las coladas simultáneas de entrepisos y azoteas, se utiliza para su fabricación de esta lámina, acero SAE1010 obtenido por el proceso de la laminación en frío; la longitud máxima es de 1.83mt. y la lámina 10.50mts. El recubrimiento de zinc es aplicado en un proceso continuo por inmersión en caliente con una capa G-90.</a:t>
            </a:r>
            <a:endParaRPr lang="es-MX" dirty="0"/>
          </a:p>
        </p:txBody>
      </p:sp>
      <p:pic>
        <p:nvPicPr>
          <p:cNvPr id="35842" name="Picture 2" descr="http://images.bibliocad.com/biblioteca/image/00000000/7000/losa-acero_7350.gif"/>
          <p:cNvPicPr>
            <a:picLocks noChangeAspect="1" noChangeArrowheads="1"/>
          </p:cNvPicPr>
          <p:nvPr/>
        </p:nvPicPr>
        <p:blipFill>
          <a:blip r:embed="rId2" cstate="print"/>
          <a:srcRect/>
          <a:stretch>
            <a:fillRect/>
          </a:stretch>
        </p:blipFill>
        <p:spPr bwMode="auto">
          <a:xfrm>
            <a:off x="395536" y="2492896"/>
            <a:ext cx="3705225" cy="29432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88640"/>
            <a:ext cx="7200800" cy="2376264"/>
          </a:xfrm>
        </p:spPr>
        <p:txBody>
          <a:bodyPr>
            <a:normAutofit fontScale="77500" lnSpcReduction="20000"/>
          </a:bodyPr>
          <a:lstStyle/>
          <a:p>
            <a:r>
              <a:rPr lang="es-MX" dirty="0" smtClean="0"/>
              <a:t>La lámina acanalada </a:t>
            </a:r>
            <a:r>
              <a:rPr lang="es-MX" dirty="0" err="1" smtClean="0"/>
              <a:t>Losacero</a:t>
            </a:r>
            <a:r>
              <a:rPr lang="es-MX" dirty="0" smtClean="0"/>
              <a:t>, cumple con 3 funciones básicas:</a:t>
            </a:r>
            <a:br>
              <a:rPr lang="es-MX" dirty="0" smtClean="0"/>
            </a:br>
            <a:r>
              <a:rPr lang="es-MX" dirty="0" smtClean="0"/>
              <a:t>• Plataforma de trabajo en la etapa de instalación.</a:t>
            </a:r>
            <a:br>
              <a:rPr lang="es-MX" dirty="0" smtClean="0"/>
            </a:br>
            <a:r>
              <a:rPr lang="es-MX" dirty="0" smtClean="0"/>
              <a:t>• Cimbra permanente en la etapa de colocación del concreto.</a:t>
            </a:r>
            <a:br>
              <a:rPr lang="es-MX" dirty="0" smtClean="0"/>
            </a:br>
            <a:r>
              <a:rPr lang="es-MX" dirty="0" smtClean="0"/>
              <a:t>• Acero de refuerzo principal en la etapa de servicio.</a:t>
            </a:r>
            <a:br>
              <a:rPr lang="es-MX" dirty="0" smtClean="0"/>
            </a:br>
            <a:r>
              <a:rPr lang="es-MX" dirty="0" smtClean="0"/>
              <a:t>El acanalado </a:t>
            </a:r>
            <a:r>
              <a:rPr lang="es-MX" dirty="0" err="1" smtClean="0"/>
              <a:t>losacero</a:t>
            </a:r>
            <a:r>
              <a:rPr lang="es-MX" dirty="0" smtClean="0"/>
              <a:t> esta fabricado con acero estructural galvanizado siguiendo normas internacionales, cuyo recubrimiento metálico de Zinc provee al sistema la protección catódica alargando su vida útil.</a:t>
            </a:r>
            <a:endParaRPr lang="es-MX" dirty="0"/>
          </a:p>
        </p:txBody>
      </p:sp>
      <p:pic>
        <p:nvPicPr>
          <p:cNvPr id="36866" name="Picture 2" descr="http://images.bibliocad.com/biblioteca/image/00000000/9000/losa--perfiles-de-acero_9478.gif"/>
          <p:cNvPicPr>
            <a:picLocks noChangeAspect="1" noChangeArrowheads="1"/>
          </p:cNvPicPr>
          <p:nvPr/>
        </p:nvPicPr>
        <p:blipFill>
          <a:blip r:embed="rId2" cstate="print"/>
          <a:srcRect/>
          <a:stretch>
            <a:fillRect/>
          </a:stretch>
        </p:blipFill>
        <p:spPr bwMode="auto">
          <a:xfrm>
            <a:off x="755576" y="2996952"/>
            <a:ext cx="7267575" cy="29622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Ventajas</a:t>
            </a:r>
            <a:endParaRPr lang="es-MX" dirty="0"/>
          </a:p>
        </p:txBody>
      </p:sp>
      <p:sp>
        <p:nvSpPr>
          <p:cNvPr id="3" name="2 Marcador de contenido"/>
          <p:cNvSpPr>
            <a:spLocks noGrp="1"/>
          </p:cNvSpPr>
          <p:nvPr>
            <p:ph idx="1"/>
          </p:nvPr>
        </p:nvSpPr>
        <p:spPr>
          <a:xfrm>
            <a:off x="3923928" y="1412776"/>
            <a:ext cx="4762872" cy="3005688"/>
          </a:xfrm>
        </p:spPr>
        <p:txBody>
          <a:bodyPr>
            <a:normAutofit fontScale="70000" lnSpcReduction="20000"/>
          </a:bodyPr>
          <a:lstStyle/>
          <a:p>
            <a:r>
              <a:rPr lang="es-MX" dirty="0" smtClean="0"/>
              <a:t>La construcción es acelerada por la eliminación del encofrado y </a:t>
            </a:r>
            <a:r>
              <a:rPr lang="es-MX" dirty="0" smtClean="0"/>
              <a:t>los apuntalamientos</a:t>
            </a:r>
            <a:r>
              <a:rPr lang="es-MX" dirty="0" smtClean="0"/>
              <a:t>, con la ventaja adicional de poder trabajar en varios niveles </a:t>
            </a:r>
            <a:r>
              <a:rPr lang="es-MX" dirty="0" err="1" smtClean="0"/>
              <a:t>almismo</a:t>
            </a:r>
            <a:r>
              <a:rPr lang="es-MX" dirty="0" smtClean="0"/>
              <a:t> tiempo, poder llenar los sectores de losas de distintas ubicaciones </a:t>
            </a:r>
            <a:r>
              <a:rPr lang="es-MX" dirty="0" err="1" smtClean="0"/>
              <a:t>yniveles</a:t>
            </a:r>
            <a:r>
              <a:rPr lang="es-MX" dirty="0" smtClean="0"/>
              <a:t>, según sea la conveniencia de la obra, y permitir también que </a:t>
            </a:r>
            <a:r>
              <a:rPr lang="es-MX" dirty="0" err="1" smtClean="0"/>
              <a:t>otrosgremios</a:t>
            </a:r>
            <a:r>
              <a:rPr lang="es-MX" dirty="0" smtClean="0"/>
              <a:t> avancen con sus labores simultáneamente, ya que las áreas de </a:t>
            </a:r>
            <a:r>
              <a:rPr lang="es-MX" dirty="0" err="1" smtClean="0"/>
              <a:t>trabajoestán</a:t>
            </a:r>
            <a:r>
              <a:rPr lang="es-MX" dirty="0" smtClean="0"/>
              <a:t> despejadas al no haber apuntalamientos</a:t>
            </a:r>
            <a:endParaRPr lang="es-MX" dirty="0"/>
          </a:p>
        </p:txBody>
      </p:sp>
      <p:pic>
        <p:nvPicPr>
          <p:cNvPr id="37890" name="Picture 2" descr="http://www.aguascalientes.gob.mx/transparencia/calidad/sop/obras/ReportesVarios/imagen.asp?id=13437"/>
          <p:cNvPicPr>
            <a:picLocks noChangeAspect="1" noChangeArrowheads="1"/>
          </p:cNvPicPr>
          <p:nvPr/>
        </p:nvPicPr>
        <p:blipFill>
          <a:blip r:embed="rId2" cstate="print"/>
          <a:srcRect/>
          <a:stretch>
            <a:fillRect/>
          </a:stretch>
        </p:blipFill>
        <p:spPr bwMode="auto">
          <a:xfrm>
            <a:off x="251520" y="1916832"/>
            <a:ext cx="3384376" cy="2538282"/>
          </a:xfrm>
          <a:prstGeom prst="rect">
            <a:avLst/>
          </a:prstGeom>
          <a:noFill/>
        </p:spPr>
      </p:pic>
      <p:pic>
        <p:nvPicPr>
          <p:cNvPr id="37892" name="Picture 4" descr="http://www.aguascalientes.gob.mx/transparencia/calidad/sop/obras/ReportesVarios/imagen.asp?id=13436"/>
          <p:cNvPicPr>
            <a:picLocks noChangeAspect="1" noChangeArrowheads="1"/>
          </p:cNvPicPr>
          <p:nvPr/>
        </p:nvPicPr>
        <p:blipFill>
          <a:blip r:embed="rId3" cstate="print"/>
          <a:srcRect/>
          <a:stretch>
            <a:fillRect/>
          </a:stretch>
        </p:blipFill>
        <p:spPr bwMode="auto">
          <a:xfrm>
            <a:off x="4139952" y="3933056"/>
            <a:ext cx="3600400" cy="27003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3024336" cy="5805264"/>
          </a:xfrm>
        </p:spPr>
        <p:txBody>
          <a:bodyPr>
            <a:normAutofit fontScale="70000" lnSpcReduction="20000"/>
          </a:bodyPr>
          <a:lstStyle/>
          <a:p>
            <a:r>
              <a:rPr lang="es-MX" dirty="0" smtClean="0"/>
              <a:t>El ahorro de un importante porcentaje en concreto en las losas, en comparación con otros sistemas, que puede ser hasta de un 33% según sea el caso, representa una importante ventaja económica además de la disminución de los requerimientos estructurales y de cimentación</a:t>
            </a:r>
            <a:r>
              <a:rPr lang="es-MX" dirty="0" smtClean="0"/>
              <a:t>.</a:t>
            </a:r>
          </a:p>
          <a:p>
            <a:r>
              <a:rPr lang="es-MX" dirty="0" smtClean="0"/>
              <a:t>La ligereza del </a:t>
            </a:r>
            <a:r>
              <a:rPr lang="es-MX" dirty="0" smtClean="0"/>
              <a:t>los-acero </a:t>
            </a:r>
            <a:r>
              <a:rPr lang="es-MX" dirty="0" smtClean="0"/>
              <a:t>da como resultado una menor inercia en el caso de fuerzas sísmica, pues al ser menor el peso de las masas en movimiento, se disminuye el efecto de las fuerzas horizontales. Igualmente importante, es el que </a:t>
            </a:r>
            <a:r>
              <a:rPr lang="es-MX" dirty="0" smtClean="0"/>
              <a:t>los-acero </a:t>
            </a:r>
            <a:r>
              <a:rPr lang="es-MX" dirty="0" smtClean="0"/>
              <a:t>actúa como diafragma de estructura </a:t>
            </a:r>
            <a:r>
              <a:rPr lang="es-MX" dirty="0" smtClean="0"/>
              <a:t>horizontal</a:t>
            </a:r>
            <a:r>
              <a:rPr lang="es-MX" dirty="0" smtClean="0"/>
              <a:t>.</a:t>
            </a:r>
            <a:endParaRPr lang="es-MX" dirty="0"/>
          </a:p>
        </p:txBody>
      </p:sp>
      <p:pic>
        <p:nvPicPr>
          <p:cNvPr id="38914" name="Picture 2" descr="http://www.scielo.cl/fbpe/img/ric/v22n3/art01-9.jpg"/>
          <p:cNvPicPr>
            <a:picLocks noChangeAspect="1" noChangeArrowheads="1"/>
          </p:cNvPicPr>
          <p:nvPr/>
        </p:nvPicPr>
        <p:blipFill>
          <a:blip r:embed="rId2" cstate="print"/>
          <a:srcRect/>
          <a:stretch>
            <a:fillRect/>
          </a:stretch>
        </p:blipFill>
        <p:spPr bwMode="auto">
          <a:xfrm>
            <a:off x="3923928" y="1484784"/>
            <a:ext cx="5059238" cy="335749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Referencias</a:t>
            </a:r>
            <a:endParaRPr lang="es-MX" dirty="0"/>
          </a:p>
        </p:txBody>
      </p:sp>
      <p:sp>
        <p:nvSpPr>
          <p:cNvPr id="3" name="2 Marcador de contenido"/>
          <p:cNvSpPr>
            <a:spLocks noGrp="1"/>
          </p:cNvSpPr>
          <p:nvPr>
            <p:ph idx="1"/>
          </p:nvPr>
        </p:nvSpPr>
        <p:spPr/>
        <p:txBody>
          <a:bodyPr>
            <a:normAutofit fontScale="92500" lnSpcReduction="10000"/>
          </a:bodyPr>
          <a:lstStyle/>
          <a:p>
            <a:r>
              <a:rPr lang="es-MX" dirty="0" smtClean="0">
                <a:hlinkClick r:id="rId2"/>
              </a:rPr>
              <a:t>http://</a:t>
            </a:r>
            <a:r>
              <a:rPr lang="es-MX" dirty="0" smtClean="0">
                <a:hlinkClick r:id="rId2"/>
              </a:rPr>
              <a:t>es.wikipedia.org/wiki/Tridilosa</a:t>
            </a:r>
            <a:endParaRPr lang="es-MX" dirty="0" smtClean="0"/>
          </a:p>
          <a:p>
            <a:r>
              <a:rPr lang="es-MX" dirty="0" smtClean="0">
                <a:hlinkClick r:id="rId3"/>
              </a:rPr>
              <a:t>http://</a:t>
            </a:r>
            <a:r>
              <a:rPr lang="es-MX" dirty="0" smtClean="0">
                <a:hlinkClick r:id="rId3"/>
              </a:rPr>
              <a:t>ecotecnia.org/dimensio/concreto/tridi.htm</a:t>
            </a:r>
            <a:endParaRPr lang="es-MX" dirty="0" smtClean="0"/>
          </a:p>
          <a:p>
            <a:r>
              <a:rPr lang="es-MX" dirty="0" smtClean="0">
                <a:hlinkClick r:id="rId4"/>
              </a:rPr>
              <a:t>http://</a:t>
            </a:r>
            <a:r>
              <a:rPr lang="es-MX" dirty="0" smtClean="0">
                <a:hlinkClick r:id="rId4"/>
              </a:rPr>
              <a:t>www.cingcivil.com/Comunidad/index.php?topic=4060.0</a:t>
            </a:r>
            <a:endParaRPr lang="es-MX" dirty="0" smtClean="0"/>
          </a:p>
          <a:p>
            <a:r>
              <a:rPr lang="es-MX" dirty="0" smtClean="0">
                <a:hlinkClick r:id="rId5"/>
              </a:rPr>
              <a:t>http://</a:t>
            </a:r>
            <a:r>
              <a:rPr lang="es-MX" dirty="0" smtClean="0">
                <a:hlinkClick r:id="rId5"/>
              </a:rPr>
              <a:t>www.construmatica.com/construpedia/Proyecto_de_Forjados_Mixtos_de_Chapa_Nervada</a:t>
            </a:r>
            <a:endParaRPr lang="es-MX" dirty="0" smtClean="0"/>
          </a:p>
          <a:p>
            <a:r>
              <a:rPr lang="es-MX" dirty="0" smtClean="0">
                <a:hlinkClick r:id="rId6"/>
              </a:rPr>
              <a:t>http://</a:t>
            </a:r>
            <a:r>
              <a:rPr lang="es-MX" dirty="0" smtClean="0">
                <a:hlinkClick r:id="rId6"/>
              </a:rPr>
              <a:t>www.hiasa.com/es/cargarFichaProducto.do?identificador=35</a:t>
            </a:r>
            <a:endParaRPr lang="es-MX" dirty="0" smtClean="0"/>
          </a:p>
          <a:p>
            <a:r>
              <a:rPr lang="es-MX" dirty="0" smtClean="0">
                <a:hlinkClick r:id="rId7"/>
              </a:rPr>
              <a:t>http://</a:t>
            </a:r>
            <a:r>
              <a:rPr lang="es-MX" dirty="0" smtClean="0">
                <a:hlinkClick r:id="rId7"/>
              </a:rPr>
              <a:t>www.cosmos.com.mx/a/40r3.htm</a:t>
            </a:r>
            <a:endParaRPr lang="es-MX" dirty="0" smtClean="0"/>
          </a:p>
          <a:p>
            <a:r>
              <a:rPr lang="es-MX" dirty="0" smtClean="0">
                <a:hlinkClick r:id="rId8"/>
              </a:rPr>
              <a:t>http://</a:t>
            </a:r>
            <a:r>
              <a:rPr lang="es-MX" dirty="0" smtClean="0">
                <a:hlinkClick r:id="rId8"/>
              </a:rPr>
              <a:t>architectrae.blogspot.mx/2012/02/losa-acero.html</a:t>
            </a:r>
            <a:endParaRPr lang="es-MX" dirty="0" smtClean="0"/>
          </a:p>
          <a:p>
            <a:r>
              <a:rPr lang="es-MX" dirty="0" smtClean="0">
                <a:hlinkClick r:id="rId9"/>
              </a:rPr>
              <a:t>http://</a:t>
            </a:r>
            <a:r>
              <a:rPr lang="es-MX" dirty="0" smtClean="0">
                <a:hlinkClick r:id="rId9"/>
              </a:rPr>
              <a:t>es.scribd.com/doc/49727705/8/Losa-acero</a:t>
            </a:r>
            <a:endParaRPr lang="es-MX" dirty="0" smtClean="0"/>
          </a:p>
          <a:p>
            <a:endParaRPr lang="es-MX" dirty="0" smtClean="0"/>
          </a:p>
          <a:p>
            <a:endParaRPr lang="es-MX" dirty="0" smtClean="0"/>
          </a:p>
          <a:p>
            <a:endParaRPr lang="es-MX" dirty="0" smtClean="0"/>
          </a:p>
          <a:p>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MX" dirty="0" err="1" smtClean="0"/>
              <a:t>Tridilosa</a:t>
            </a:r>
            <a:endParaRPr lang="es-MX" dirty="0"/>
          </a:p>
        </p:txBody>
      </p:sp>
      <p:sp>
        <p:nvSpPr>
          <p:cNvPr id="3" name="2 Marcador de contenido"/>
          <p:cNvSpPr>
            <a:spLocks noGrp="1"/>
          </p:cNvSpPr>
          <p:nvPr>
            <p:ph idx="1"/>
          </p:nvPr>
        </p:nvSpPr>
        <p:spPr>
          <a:xfrm>
            <a:off x="4427984" y="1935480"/>
            <a:ext cx="4258816" cy="4389120"/>
          </a:xfrm>
        </p:spPr>
        <p:txBody>
          <a:bodyPr>
            <a:normAutofit fontScale="85000" lnSpcReduction="20000"/>
          </a:bodyPr>
          <a:lstStyle/>
          <a:p>
            <a:r>
              <a:rPr lang="es-MX" dirty="0" smtClean="0"/>
              <a:t>Heberto Castillo Martínez (</a:t>
            </a:r>
            <a:r>
              <a:rPr lang="es-MX" dirty="0" err="1" smtClean="0"/>
              <a:t>Ixhuatlán</a:t>
            </a:r>
            <a:r>
              <a:rPr lang="es-MX" dirty="0" smtClean="0"/>
              <a:t> de Madero, Veracruz; 23 de agosto de 1928 - Ciudad de México, 5 de abril de 1997) fue un ingeniero, científico, político mexicano, ideólogo, líder social y forjador de instituciones. Inventó un sistema de construcción que denominó </a:t>
            </a:r>
            <a:r>
              <a:rPr lang="es-MX" dirty="0" err="1" smtClean="0"/>
              <a:t>Tridilosa</a:t>
            </a:r>
            <a:r>
              <a:rPr lang="es-MX" dirty="0" smtClean="0"/>
              <a:t>. Este sistema reemplaza trabes y losas de concreto reforzado de los sistemas convencionales, lo que produce ahorros considerables en concreto y acero.</a:t>
            </a:r>
            <a:endParaRPr lang="es-MX" dirty="0"/>
          </a:p>
        </p:txBody>
      </p:sp>
      <p:pic>
        <p:nvPicPr>
          <p:cNvPr id="1026" name="Picture 2" descr="http://3.bp.blogspot.com/_Bb19DQg-BEA/S3V48XJGMkI/AAAAAAAAAhQ/f7e-oYKTvwo/s400/tridilosa2.jpg"/>
          <p:cNvPicPr>
            <a:picLocks noChangeAspect="1" noChangeArrowheads="1"/>
          </p:cNvPicPr>
          <p:nvPr/>
        </p:nvPicPr>
        <p:blipFill>
          <a:blip r:embed="rId2" cstate="print"/>
          <a:srcRect/>
          <a:stretch>
            <a:fillRect/>
          </a:stretch>
        </p:blipFill>
        <p:spPr bwMode="auto">
          <a:xfrm>
            <a:off x="251520" y="1700808"/>
            <a:ext cx="3810000" cy="2857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3.bp.blogspot.com/_Bb19DQg-BEA/TFDwfDzkvII/AAAAAAAABpc/Uw0mPSNOPSA/s1600/ingheberto.jpg"/>
          <p:cNvPicPr>
            <a:picLocks noChangeAspect="1" noChangeArrowheads="1"/>
          </p:cNvPicPr>
          <p:nvPr/>
        </p:nvPicPr>
        <p:blipFill>
          <a:blip r:embed="rId2" cstate="print"/>
          <a:srcRect/>
          <a:stretch>
            <a:fillRect/>
          </a:stretch>
        </p:blipFill>
        <p:spPr bwMode="auto">
          <a:xfrm>
            <a:off x="8042" y="980728"/>
            <a:ext cx="9135958" cy="47735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00192" y="1935480"/>
            <a:ext cx="2386608" cy="4389120"/>
          </a:xfrm>
        </p:spPr>
        <p:txBody>
          <a:bodyPr>
            <a:normAutofit fontScale="62500" lnSpcReduction="20000"/>
          </a:bodyPr>
          <a:lstStyle/>
          <a:p>
            <a:r>
              <a:rPr lang="es-MX" dirty="0" smtClean="0"/>
              <a:t>Según el uso a que se destine, la </a:t>
            </a:r>
            <a:r>
              <a:rPr lang="es-MX" dirty="0" err="1" smtClean="0"/>
              <a:t>tridilosa</a:t>
            </a:r>
            <a:r>
              <a:rPr lang="es-MX" dirty="0" smtClean="0"/>
              <a:t> ahorra hasta el 80 por ciento del concreto, el 40 por ciento del fierro y la mitad del costo de una obra. Lo que si es objetivo es que debido a que hoy día, los materiales son proporcionalmente más baratos que la mano de obra. Aun así, en </a:t>
            </a:r>
            <a:r>
              <a:rPr lang="es-MX" dirty="0" smtClean="0"/>
              <a:t>México ya </a:t>
            </a:r>
            <a:r>
              <a:rPr lang="es-MX" dirty="0" smtClean="0"/>
              <a:t>hay casi un millón de metros cuadrados construidos con el invento de Castillo.</a:t>
            </a:r>
            <a:endParaRPr lang="es-MX" dirty="0"/>
          </a:p>
        </p:txBody>
      </p:sp>
      <p:pic>
        <p:nvPicPr>
          <p:cNvPr id="27650" name="Picture 2" descr="http://plazatultitlan.com/images/tridiloza1.jpg"/>
          <p:cNvPicPr>
            <a:picLocks noChangeAspect="1" noChangeArrowheads="1"/>
          </p:cNvPicPr>
          <p:nvPr/>
        </p:nvPicPr>
        <p:blipFill>
          <a:blip r:embed="rId2" cstate="print"/>
          <a:srcRect/>
          <a:stretch>
            <a:fillRect/>
          </a:stretch>
        </p:blipFill>
        <p:spPr bwMode="auto">
          <a:xfrm>
            <a:off x="323528" y="476672"/>
            <a:ext cx="5904656" cy="394233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8864" y="476672"/>
            <a:ext cx="8229600" cy="792088"/>
          </a:xfrm>
        </p:spPr>
        <p:txBody>
          <a:bodyPr>
            <a:normAutofit fontScale="77500" lnSpcReduction="20000"/>
          </a:bodyPr>
          <a:lstStyle/>
          <a:p>
            <a:r>
              <a:rPr lang="es-MX" dirty="0" smtClean="0">
                <a:hlinkClick r:id="rId2"/>
              </a:rPr>
              <a:t>http://</a:t>
            </a:r>
            <a:r>
              <a:rPr lang="es-MX" dirty="0" smtClean="0">
                <a:hlinkClick r:id="rId2"/>
              </a:rPr>
              <a:t>www.youtube.com/watch?v=Tuj9PlcSc_I</a:t>
            </a:r>
            <a:endParaRPr lang="es-MX" dirty="0" smtClean="0"/>
          </a:p>
          <a:p>
            <a:r>
              <a:rPr lang="es-MX" dirty="0" smtClean="0">
                <a:hlinkClick r:id="rId3"/>
              </a:rPr>
              <a:t>http://</a:t>
            </a:r>
            <a:r>
              <a:rPr lang="es-MX" dirty="0" smtClean="0">
                <a:hlinkClick r:id="rId3"/>
              </a:rPr>
              <a:t>www.youtube.com/watch?v=xktyZlpNVls&amp;feature=related</a:t>
            </a:r>
            <a:endParaRPr lang="es-MX" dirty="0" smtClean="0"/>
          </a:p>
          <a:p>
            <a:endParaRPr lang="es-MX" dirty="0"/>
          </a:p>
        </p:txBody>
      </p:sp>
      <p:sp>
        <p:nvSpPr>
          <p:cNvPr id="4" name="2 Marcador de contenido"/>
          <p:cNvSpPr txBox="1">
            <a:spLocks/>
          </p:cNvSpPr>
          <p:nvPr/>
        </p:nvSpPr>
        <p:spPr>
          <a:xfrm>
            <a:off x="539552" y="1340768"/>
            <a:ext cx="8460432" cy="2952328"/>
          </a:xfrm>
          <a:prstGeom prst="rect">
            <a:avLst/>
          </a:prstGeom>
        </p:spPr>
        <p:txBody>
          <a:bodyPr vert="horz">
            <a:normAutofit fontScale="55000" lnSpcReduction="20000"/>
          </a:bodyPr>
          <a:lstStyle/>
          <a:p>
            <a:pPr marL="274320" lvl="0" indent="-274320">
              <a:spcBef>
                <a:spcPct val="20000"/>
              </a:spcBef>
              <a:buClr>
                <a:schemeClr val="accent3"/>
              </a:buClr>
              <a:buSzPct val="95000"/>
              <a:buFont typeface="Wingdings 2"/>
              <a:buChar char=""/>
            </a:pPr>
            <a:r>
              <a:rPr lang="es-MX" sz="2800" dirty="0" smtClean="0"/>
              <a:t/>
            </a:r>
            <a:br>
              <a:rPr lang="es-MX" sz="2800" dirty="0" smtClean="0"/>
            </a:br>
            <a:r>
              <a:rPr lang="es-MX" sz="2800" dirty="0"/>
              <a:t>La </a:t>
            </a:r>
            <a:r>
              <a:rPr lang="es-MX" sz="2800" b="1" dirty="0"/>
              <a:t>Barrera de </a:t>
            </a:r>
            <a:r>
              <a:rPr lang="es-MX" sz="2800" b="1" dirty="0" err="1"/>
              <a:t>Maeslant</a:t>
            </a:r>
            <a:r>
              <a:rPr lang="es-MX" sz="2800" dirty="0"/>
              <a:t> o </a:t>
            </a:r>
            <a:r>
              <a:rPr lang="es-MX" sz="2800" b="1" dirty="0" err="1"/>
              <a:t>Maeslantkering</a:t>
            </a:r>
            <a:r>
              <a:rPr lang="es-MX" sz="2800" dirty="0"/>
              <a:t>, es una barrera contra marejadas ciclónicas, ubicada a la entrada del </a:t>
            </a:r>
            <a:r>
              <a:rPr lang="es-MX" sz="2800" b="1" dirty="0"/>
              <a:t>Puerto de </a:t>
            </a:r>
            <a:r>
              <a:rPr lang="es-MX" sz="2800" b="1" dirty="0" err="1"/>
              <a:t>Rótterdam</a:t>
            </a:r>
            <a:r>
              <a:rPr lang="es-MX" sz="2800" dirty="0"/>
              <a:t> en Holanda (Países Bajos). Fue construida en 1997 como etapa final del Plan Delta. El 9 de noviembre de 2007 la compuerta fue cerrada por primera vez desde su construcción en la década de los 90 (a excepción de pruebas anteriores) para atender la emergencia que constituyó el avance de la tormenta "Tilo", que levantó, al menos al día 9, olas de hasta 3 metros de altura, provocando evacuaciones en Gran Bretaña y Holanda y alertas en Alemania. Para cerrar la barrera se tardó unas 2 horas.</a:t>
            </a:r>
            <a:r>
              <a:rPr lang="es-MX" sz="2800" dirty="0" smtClean="0"/>
              <a:t/>
            </a:r>
            <a:br>
              <a:rPr lang="es-MX" sz="2800" dirty="0" smtClean="0"/>
            </a:br>
            <a:r>
              <a:rPr lang="es-MX" sz="2800" dirty="0"/>
              <a:t>La </a:t>
            </a:r>
            <a:r>
              <a:rPr lang="es-MX" sz="2800" dirty="0" err="1"/>
              <a:t>Maeslantkering</a:t>
            </a:r>
            <a:r>
              <a:rPr lang="es-MX" sz="2800" dirty="0"/>
              <a:t> o barrera de </a:t>
            </a:r>
            <a:r>
              <a:rPr lang="es-MX" sz="2800" dirty="0" err="1"/>
              <a:t>Maeslant</a:t>
            </a:r>
            <a:r>
              <a:rPr lang="es-MX" sz="2800" dirty="0"/>
              <a:t>, fue construida en 1997 como etapa final del Plan Delta ,un gran proyecto emprendido para proteger ciertas zonas costeras del mar después de que un temporal en 1953 matara a más de 1,800 personas en el área. Las dimensiones de la barrera son impresionantes: cada una de las puertas mide </a:t>
            </a:r>
            <a:r>
              <a:rPr lang="es-MX" sz="2800" b="1" dirty="0"/>
              <a:t>300 metros de largo</a:t>
            </a:r>
            <a:r>
              <a:rPr lang="es-MX" sz="2800" dirty="0"/>
              <a:t> y </a:t>
            </a:r>
            <a:r>
              <a:rPr lang="es-MX" sz="2800" b="1" dirty="0"/>
              <a:t>22 de alto</a:t>
            </a:r>
            <a:r>
              <a:rPr lang="es-MX" sz="2800" dirty="0"/>
              <a:t> y pesa unas </a:t>
            </a:r>
            <a:r>
              <a:rPr lang="es-MX" sz="2800" b="1" dirty="0"/>
              <a:t>680 toneladas</a:t>
            </a:r>
            <a:r>
              <a:rPr lang="es-MX" sz="2800" dirty="0"/>
              <a:t>, para hacernos una idea, sus dimensiones son similares a las de la Torre Eiffel, pero con un peso cuatro veces mayor. Es la mayor estructura de ingeniería hidráulica en tierra y la mayor estructura que se mueve en tierra.</a:t>
            </a:r>
            <a:endParaRPr kumimoji="0" lang="es-MX"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8674" name="Picture 2" descr="http://3.bp.blogspot.com/_Bb19DQg-BEA/TGIidXwdjTI/AAAAAAAABtI/H31FF0YFzBY/s1600/Maeslant6.jpg"/>
          <p:cNvPicPr>
            <a:picLocks noChangeAspect="1" noChangeArrowheads="1"/>
          </p:cNvPicPr>
          <p:nvPr/>
        </p:nvPicPr>
        <p:blipFill>
          <a:blip r:embed="rId4" cstate="print"/>
          <a:srcRect/>
          <a:stretch>
            <a:fillRect/>
          </a:stretch>
        </p:blipFill>
        <p:spPr bwMode="auto">
          <a:xfrm>
            <a:off x="5220072" y="4077072"/>
            <a:ext cx="3456384" cy="257608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3970784" cy="5616624"/>
          </a:xfrm>
        </p:spPr>
        <p:txBody>
          <a:bodyPr>
            <a:normAutofit fontScale="85000" lnSpcReduction="20000"/>
          </a:bodyPr>
          <a:lstStyle/>
          <a:p>
            <a:r>
              <a:rPr lang="es-MX" dirty="0" smtClean="0"/>
              <a:t>La </a:t>
            </a:r>
            <a:r>
              <a:rPr lang="es-MX" dirty="0" err="1" smtClean="0"/>
              <a:t>tridilosa</a:t>
            </a:r>
            <a:r>
              <a:rPr lang="es-MX" dirty="0" smtClean="0"/>
              <a:t> y la </a:t>
            </a:r>
            <a:r>
              <a:rPr lang="es-MX" dirty="0" err="1" smtClean="0"/>
              <a:t>triditrabe</a:t>
            </a:r>
            <a:r>
              <a:rPr lang="es-MX" dirty="0" smtClean="0"/>
              <a:t> se apoyan fundamentalmente en la idea de hacer trabajar a la estructura bajo las condiciones más elementales posibles y a los materiales que constituyen la estructura en una forma racional. Las condiciones más simples son las de que los elementos de la estructura trabajen a tensión y a compresión exclusivamente. es decir a esfuerzos simples. El trabajo racional de los materiales consiste en que el concreto se coloque en las zonas en donde hay fuerzas de compresión y el acero en donde hay tensión.</a:t>
            </a:r>
            <a:endParaRPr lang="es-MX" dirty="0"/>
          </a:p>
        </p:txBody>
      </p:sp>
      <p:pic>
        <p:nvPicPr>
          <p:cNvPr id="30722" name="Picture 2" descr="http://2.bp.blogspot.com/_-o0f7P2dd8c/TD7287pK4NI/AAAAAAAAABo/SrZ7dTvkQBw/s1600/Imagenes+telefono+986.jpg"/>
          <p:cNvPicPr>
            <a:picLocks noChangeAspect="1" noChangeArrowheads="1"/>
          </p:cNvPicPr>
          <p:nvPr/>
        </p:nvPicPr>
        <p:blipFill>
          <a:blip r:embed="rId2" cstate="print"/>
          <a:srcRect/>
          <a:stretch>
            <a:fillRect/>
          </a:stretch>
        </p:blipFill>
        <p:spPr bwMode="auto">
          <a:xfrm>
            <a:off x="5508104" y="404664"/>
            <a:ext cx="1118071" cy="2839616"/>
          </a:xfrm>
          <a:prstGeom prst="rect">
            <a:avLst/>
          </a:prstGeom>
          <a:noFill/>
        </p:spPr>
      </p:pic>
      <p:pic>
        <p:nvPicPr>
          <p:cNvPr id="30724" name="Picture 4" descr="http://www.luisbozzo.com/files/Castellano/fil8587.jpg"/>
          <p:cNvPicPr>
            <a:picLocks noChangeAspect="1" noChangeArrowheads="1"/>
          </p:cNvPicPr>
          <p:nvPr/>
        </p:nvPicPr>
        <p:blipFill>
          <a:blip r:embed="rId3" cstate="print"/>
          <a:srcRect/>
          <a:stretch>
            <a:fillRect/>
          </a:stretch>
        </p:blipFill>
        <p:spPr bwMode="auto">
          <a:xfrm>
            <a:off x="4499992" y="3501008"/>
            <a:ext cx="4392488" cy="29429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Losas Mixtas</a:t>
            </a:r>
            <a:endParaRPr lang="es-MX" dirty="0"/>
          </a:p>
        </p:txBody>
      </p:sp>
      <p:sp>
        <p:nvSpPr>
          <p:cNvPr id="3" name="2 Marcador de contenido"/>
          <p:cNvSpPr>
            <a:spLocks noGrp="1"/>
          </p:cNvSpPr>
          <p:nvPr>
            <p:ph idx="1"/>
          </p:nvPr>
        </p:nvSpPr>
        <p:spPr>
          <a:xfrm>
            <a:off x="457200" y="1935480"/>
            <a:ext cx="5410944" cy="1637536"/>
          </a:xfrm>
        </p:spPr>
        <p:txBody>
          <a:bodyPr>
            <a:normAutofit fontScale="70000" lnSpcReduction="20000"/>
          </a:bodyPr>
          <a:lstStyle/>
          <a:p>
            <a:r>
              <a:rPr lang="es-MX" dirty="0" smtClean="0"/>
              <a:t>Las losas mixtas están formadas por una chapa de acero conformada en frío, usada como </a:t>
            </a:r>
          </a:p>
          <a:p>
            <a:r>
              <a:rPr lang="es-MX" dirty="0" smtClean="0"/>
              <a:t>encofrado durante la construcción de la losa, que funciona solidariamente con el hormigón</a:t>
            </a:r>
          </a:p>
          <a:p>
            <a:r>
              <a:rPr lang="es-MX" dirty="0" smtClean="0"/>
              <a:t>una vez fraguado.</a:t>
            </a:r>
            <a:endParaRPr lang="es-MX" dirty="0"/>
          </a:p>
        </p:txBody>
      </p:sp>
      <p:pic>
        <p:nvPicPr>
          <p:cNvPr id="32770" name="Picture 2" descr="http://www.hiasa.com/recursos/img/Edificacion/Productos/Losa_Mixta/104613714_752009162026.jpg"/>
          <p:cNvPicPr>
            <a:picLocks noChangeAspect="1" noChangeArrowheads="1"/>
          </p:cNvPicPr>
          <p:nvPr/>
        </p:nvPicPr>
        <p:blipFill>
          <a:blip r:embed="rId2" cstate="print"/>
          <a:srcRect/>
          <a:stretch>
            <a:fillRect/>
          </a:stretch>
        </p:blipFill>
        <p:spPr bwMode="auto">
          <a:xfrm>
            <a:off x="6372200" y="260648"/>
            <a:ext cx="2381250" cy="1552576"/>
          </a:xfrm>
          <a:prstGeom prst="rect">
            <a:avLst/>
          </a:prstGeom>
          <a:noFill/>
        </p:spPr>
      </p:pic>
      <p:pic>
        <p:nvPicPr>
          <p:cNvPr id="6" name="Picture 4" descr="Placa HA-60/220-E y Sección de Losa Mixta HLM-60/220(Pulse en la imagen para ampliar)"/>
          <p:cNvPicPr>
            <a:picLocks noChangeAspect="1" noChangeArrowheads="1"/>
          </p:cNvPicPr>
          <p:nvPr/>
        </p:nvPicPr>
        <p:blipFill>
          <a:blip r:embed="rId3" cstate="print"/>
          <a:srcRect/>
          <a:stretch>
            <a:fillRect/>
          </a:stretch>
        </p:blipFill>
        <p:spPr bwMode="auto">
          <a:xfrm>
            <a:off x="251520" y="3861048"/>
            <a:ext cx="8645585" cy="20162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47864" y="260648"/>
            <a:ext cx="4680520" cy="6048672"/>
          </a:xfrm>
        </p:spPr>
        <p:txBody>
          <a:bodyPr>
            <a:normAutofit lnSpcReduction="10000"/>
          </a:bodyPr>
          <a:lstStyle/>
          <a:p>
            <a:r>
              <a:rPr lang="es-MX" dirty="0" smtClean="0"/>
              <a:t> Losa Mixta aquella en la que se usan placas nervadas de acero como encofrado fijo capaz de soportar el hormigón vertido, la armadura y las cargas de ejecución</a:t>
            </a:r>
            <a:r>
              <a:rPr lang="es-MX" dirty="0" smtClean="0"/>
              <a:t>. </a:t>
            </a:r>
          </a:p>
          <a:p>
            <a:r>
              <a:rPr lang="es-MX" dirty="0" smtClean="0"/>
              <a:t>Posteriormente las placas de acero se combinan estructuralmente con el hormigón endurecido y </a:t>
            </a:r>
            <a:r>
              <a:rPr lang="es-MX" dirty="0" err="1" smtClean="0"/>
              <a:t>actuan</a:t>
            </a:r>
            <a:r>
              <a:rPr lang="es-MX" dirty="0" smtClean="0"/>
              <a:t> </a:t>
            </a:r>
            <a:r>
              <a:rPr lang="es-MX" dirty="0" smtClean="0"/>
              <a:t>como una parte o la totalidad de la armadura a tracción en el forjado acabado.</a:t>
            </a:r>
            <a:endParaRPr lang="es-MX" dirty="0"/>
          </a:p>
        </p:txBody>
      </p:sp>
      <p:pic>
        <p:nvPicPr>
          <p:cNvPr id="33794" name="Picture 2" descr="http://www.construmatica.com/construpedia/images/thumb/a/a5/Protecci%C3%B3n_contra_incendio_en_losas_mixtas_APTA.jpg/200px-Protecci%C3%B3n_contra_incendio_en_losas_mixtas_APTA.jpg"/>
          <p:cNvPicPr>
            <a:picLocks noChangeAspect="1" noChangeArrowheads="1"/>
          </p:cNvPicPr>
          <p:nvPr/>
        </p:nvPicPr>
        <p:blipFill>
          <a:blip r:embed="rId2" cstate="print"/>
          <a:srcRect/>
          <a:stretch>
            <a:fillRect/>
          </a:stretch>
        </p:blipFill>
        <p:spPr bwMode="auto">
          <a:xfrm>
            <a:off x="683568" y="476672"/>
            <a:ext cx="2376264" cy="586773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r>
              <a:rPr lang="es-MX" dirty="0" smtClean="0"/>
              <a:t>Detalles Constructivos</a:t>
            </a:r>
            <a:endParaRPr lang="es-MX" dirty="0"/>
          </a:p>
        </p:txBody>
      </p:sp>
      <p:sp>
        <p:nvSpPr>
          <p:cNvPr id="3" name="2 Marcador de contenido"/>
          <p:cNvSpPr>
            <a:spLocks noGrp="1"/>
          </p:cNvSpPr>
          <p:nvPr>
            <p:ph idx="1"/>
          </p:nvPr>
        </p:nvSpPr>
        <p:spPr>
          <a:xfrm>
            <a:off x="395536" y="1844824"/>
            <a:ext cx="1954560" cy="720080"/>
          </a:xfrm>
        </p:spPr>
        <p:txBody>
          <a:bodyPr>
            <a:normAutofit fontScale="55000" lnSpcReduction="20000"/>
          </a:bodyPr>
          <a:lstStyle/>
          <a:p>
            <a:r>
              <a:rPr lang="es-MX" dirty="0" smtClean="0"/>
              <a:t>Apoyos :</a:t>
            </a:r>
          </a:p>
          <a:p>
            <a:r>
              <a:rPr lang="es-MX" dirty="0" smtClean="0"/>
              <a:t>Sobre Acero y hormigón</a:t>
            </a:r>
            <a:endParaRPr lang="es-MX" dirty="0"/>
          </a:p>
        </p:txBody>
      </p:sp>
      <p:sp>
        <p:nvSpPr>
          <p:cNvPr id="4" name="2 Marcador de contenido"/>
          <p:cNvSpPr txBox="1">
            <a:spLocks/>
          </p:cNvSpPr>
          <p:nvPr/>
        </p:nvSpPr>
        <p:spPr>
          <a:xfrm>
            <a:off x="251520" y="4077072"/>
            <a:ext cx="1656184" cy="720080"/>
          </a:xfrm>
          <a:prstGeom prst="rect">
            <a:avLst/>
          </a:prstGeom>
        </p:spPr>
        <p:txBody>
          <a:bodyPr vert="horz">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MX" sz="2600" b="0" i="0" u="none" strike="noStrike" kern="1200" cap="none" spc="0" normalizeH="0" baseline="0" noProof="0" dirty="0" smtClean="0">
                <a:ln>
                  <a:noFill/>
                </a:ln>
                <a:solidFill>
                  <a:schemeClr val="tx1"/>
                </a:solidFill>
                <a:effectLst/>
                <a:uLnTx/>
                <a:uFillTx/>
                <a:latin typeface="+mn-lt"/>
                <a:ea typeface="+mn-ea"/>
                <a:cs typeface="+mn-cs"/>
              </a:rPr>
              <a:t>Sobre</a:t>
            </a:r>
            <a:r>
              <a:rPr kumimoji="0" lang="es-MX" sz="2600" b="0" i="0" u="none" strike="noStrike" kern="1200" cap="none" spc="0" normalizeH="0" noProof="0" dirty="0" smtClean="0">
                <a:ln>
                  <a:noFill/>
                </a:ln>
                <a:solidFill>
                  <a:schemeClr val="tx1"/>
                </a:solidFill>
                <a:effectLst/>
                <a:uLnTx/>
                <a:uFillTx/>
                <a:latin typeface="+mn-lt"/>
                <a:ea typeface="+mn-ea"/>
                <a:cs typeface="+mn-cs"/>
              </a:rPr>
              <a:t> Cualquier otro material</a:t>
            </a:r>
            <a:endParaRPr kumimoji="0" lang="es-MX"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4818" name="Picture 2" descr="Sobre Apoyo de Acero/Hormigón"/>
          <p:cNvPicPr>
            <a:picLocks noChangeAspect="1" noChangeArrowheads="1"/>
          </p:cNvPicPr>
          <p:nvPr/>
        </p:nvPicPr>
        <p:blipFill>
          <a:blip r:embed="rId2" cstate="print"/>
          <a:srcRect/>
          <a:stretch>
            <a:fillRect/>
          </a:stretch>
        </p:blipFill>
        <p:spPr bwMode="auto">
          <a:xfrm>
            <a:off x="1907704" y="1916832"/>
            <a:ext cx="5381625" cy="1743076"/>
          </a:xfrm>
          <a:prstGeom prst="rect">
            <a:avLst/>
          </a:prstGeom>
          <a:noFill/>
        </p:spPr>
      </p:pic>
      <p:pic>
        <p:nvPicPr>
          <p:cNvPr id="34820" name="Picture 4" descr="Sobre cualquier otro material"/>
          <p:cNvPicPr>
            <a:picLocks noChangeAspect="1" noChangeArrowheads="1"/>
          </p:cNvPicPr>
          <p:nvPr/>
        </p:nvPicPr>
        <p:blipFill>
          <a:blip r:embed="rId3" cstate="print"/>
          <a:srcRect/>
          <a:stretch>
            <a:fillRect/>
          </a:stretch>
        </p:blipFill>
        <p:spPr bwMode="auto">
          <a:xfrm>
            <a:off x="1907704" y="4149080"/>
            <a:ext cx="5381625" cy="174307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639</TotalTime>
  <Words>502</Words>
  <Application>Microsoft Office PowerPoint</Application>
  <PresentationFormat>Presentación en pantalla (4:3)</PresentationFormat>
  <Paragraphs>37</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Flujo</vt:lpstr>
      <vt:lpstr>Losas</vt:lpstr>
      <vt:lpstr>Tridilosa</vt:lpstr>
      <vt:lpstr>Diapositiva 3</vt:lpstr>
      <vt:lpstr>Diapositiva 4</vt:lpstr>
      <vt:lpstr>Diapositiva 5</vt:lpstr>
      <vt:lpstr>Diapositiva 6</vt:lpstr>
      <vt:lpstr>Losas Mixtas</vt:lpstr>
      <vt:lpstr>Diapositiva 8</vt:lpstr>
      <vt:lpstr>Detalles Constructivos</vt:lpstr>
      <vt:lpstr>Diapositiva 10</vt:lpstr>
      <vt:lpstr>Losas Acero</vt:lpstr>
      <vt:lpstr>Diapositiva 12</vt:lpstr>
      <vt:lpstr>Ventajas</vt:lpstr>
      <vt:lpstr>Diapositiva 14</vt:lpstr>
      <vt:lpstr>Referencias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Losas</dc:title>
  <dc:creator>daniel</dc:creator>
  <cp:lastModifiedBy>daniel</cp:lastModifiedBy>
  <cp:revision>27</cp:revision>
  <dcterms:created xsi:type="dcterms:W3CDTF">2012-11-23T06:24:05Z</dcterms:created>
  <dcterms:modified xsi:type="dcterms:W3CDTF">2012-11-23T17:03:59Z</dcterms:modified>
</cp:coreProperties>
</file>