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8" r:id="rId29"/>
    <p:sldId id="283" r:id="rId30"/>
    <p:sldId id="284" r:id="rId31"/>
    <p:sldId id="285" r:id="rId32"/>
    <p:sldId id="286" r:id="rId33"/>
    <p:sldId id="287" r:id="rId34"/>
    <p:sldId id="289" r:id="rId35"/>
    <p:sldId id="290" r:id="rId3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9A9E04-F58A-4982-AB2C-726194C013D8}"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C520175-02EC-4463-B97A-E49C4F5D4705}" type="datetimeFigureOut">
              <a:rPr lang="es-MX" smtClean="0"/>
              <a:t>16/11/2012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499A9E04-F58A-4982-AB2C-726194C013D8}" type="slidenum">
              <a:rPr lang="es-MX" smtClean="0"/>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520175-02EC-4463-B97A-E49C4F5D4705}" type="datetimeFigureOut">
              <a:rPr lang="es-MX" smtClean="0"/>
              <a:t>16/11/2012</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9A9E04-F58A-4982-AB2C-726194C013D8}" type="slidenum">
              <a:rPr lang="es-MX" smtClean="0"/>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gif"/></Relationships>
</file>

<file path=ppt/slides/_rels/slide3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arquba.com/monografias-de-arquitectura/losas-nervadas-o-reticulares/" TargetMode="External"/><Relationship Id="rId3" Type="http://schemas.openxmlformats.org/officeDocument/2006/relationships/hyperlink" Target="http://www.forjadostor.com/es/productos/forjados/" TargetMode="External"/><Relationship Id="rId7" Type="http://schemas.openxmlformats.org/officeDocument/2006/relationships/hyperlink" Target="http://www.prefabricados.com.mx/viguetaF.aspx" TargetMode="External"/><Relationship Id="rId2" Type="http://schemas.openxmlformats.org/officeDocument/2006/relationships/hyperlink" Target="http://ecotecnia.org/dimensio/concreto/maciza.htm" TargetMode="External"/><Relationship Id="rId1" Type="http://schemas.openxmlformats.org/officeDocument/2006/relationships/slideLayout" Target="../slideLayouts/slideLayout2.xml"/><Relationship Id="rId6" Type="http://schemas.openxmlformats.org/officeDocument/2006/relationships/hyperlink" Target="http://www.prelosa.org/ws/productos/losas-prefabricadas/vigueta-y-bovedilla.htm" TargetMode="External"/><Relationship Id="rId5" Type="http://schemas.openxmlformats.org/officeDocument/2006/relationships/hyperlink" Target="http://www.anippac.org.mx/2005/seccion04.html" TargetMode="External"/><Relationship Id="rId4" Type="http://schemas.openxmlformats.org/officeDocument/2006/relationships/hyperlink" Target="http://www.prommsa.net/hub.cfm/prefabricados/losas/index.htm" TargetMode="External"/><Relationship Id="rId9" Type="http://schemas.openxmlformats.org/officeDocument/2006/relationships/hyperlink" Target="http://publiespe.espe.edu.ec/academicas/hormigon/hormigon07-a.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332656"/>
            <a:ext cx="6034409" cy="584775"/>
          </a:xfrm>
          <a:prstGeom prst="rect">
            <a:avLst/>
          </a:prstGeom>
          <a:noFill/>
        </p:spPr>
        <p:txBody>
          <a:bodyPr wrap="none" rtlCol="0">
            <a:spAutoFit/>
          </a:bodyPr>
          <a:lstStyle/>
          <a:p>
            <a:r>
              <a:rPr lang="es-ES" sz="3200" b="1" dirty="0" smtClean="0"/>
              <a:t>Procedimientos Constructivos</a:t>
            </a:r>
            <a:endParaRPr lang="es-MX" sz="3200" b="1" dirty="0"/>
          </a:p>
        </p:txBody>
      </p:sp>
      <p:sp>
        <p:nvSpPr>
          <p:cNvPr id="5" name="4 CuadroTexto"/>
          <p:cNvSpPr txBox="1"/>
          <p:nvPr/>
        </p:nvSpPr>
        <p:spPr>
          <a:xfrm>
            <a:off x="323528" y="5517232"/>
            <a:ext cx="4621137" cy="646331"/>
          </a:xfrm>
          <a:prstGeom prst="rect">
            <a:avLst/>
          </a:prstGeom>
          <a:noFill/>
        </p:spPr>
        <p:txBody>
          <a:bodyPr wrap="none" rtlCol="0">
            <a:spAutoFit/>
          </a:bodyPr>
          <a:lstStyle/>
          <a:p>
            <a:r>
              <a:rPr lang="es-ES" dirty="0" smtClean="0"/>
              <a:t>Alumno: Antonio Adrián Ramírez Rodríguez</a:t>
            </a:r>
          </a:p>
          <a:p>
            <a:r>
              <a:rPr lang="es-ES" dirty="0" smtClean="0"/>
              <a:t>Matrícula: 440002555</a:t>
            </a:r>
            <a:endParaRPr lang="es-MX" dirty="0"/>
          </a:p>
        </p:txBody>
      </p:sp>
      <p:pic>
        <p:nvPicPr>
          <p:cNvPr id="16386" name="Picture 2" descr="http://ingcivil.org/wp-content/uploads/2012/07/losa-cimentacion.jpg"/>
          <p:cNvPicPr>
            <a:picLocks noChangeAspect="1" noChangeArrowheads="1"/>
          </p:cNvPicPr>
          <p:nvPr/>
        </p:nvPicPr>
        <p:blipFill>
          <a:blip r:embed="rId2" cstate="print"/>
          <a:srcRect/>
          <a:stretch>
            <a:fillRect/>
          </a:stretch>
        </p:blipFill>
        <p:spPr bwMode="auto">
          <a:xfrm>
            <a:off x="395536" y="1700808"/>
            <a:ext cx="3810000" cy="2857500"/>
          </a:xfrm>
          <a:prstGeom prst="rect">
            <a:avLst/>
          </a:prstGeom>
          <a:noFill/>
        </p:spPr>
      </p:pic>
      <p:pic>
        <p:nvPicPr>
          <p:cNvPr id="16388" name="Picture 4" descr="http://www.construmatica.com/construpedia/images/thumb/9/94/Cimentaci%C3%B3n_por_Losa.jpg/300px-Cimentaci%C3%B3n_por_Losa.jpg"/>
          <p:cNvPicPr>
            <a:picLocks noChangeAspect="1" noChangeArrowheads="1"/>
          </p:cNvPicPr>
          <p:nvPr/>
        </p:nvPicPr>
        <p:blipFill>
          <a:blip r:embed="rId3" cstate="print"/>
          <a:srcRect/>
          <a:stretch>
            <a:fillRect/>
          </a:stretch>
        </p:blipFill>
        <p:spPr bwMode="auto">
          <a:xfrm>
            <a:off x="5004048" y="980728"/>
            <a:ext cx="2857500" cy="2143125"/>
          </a:xfrm>
          <a:prstGeom prst="rect">
            <a:avLst/>
          </a:prstGeom>
          <a:noFill/>
        </p:spPr>
      </p:pic>
      <p:pic>
        <p:nvPicPr>
          <p:cNvPr id="16390" name="Picture 6" descr="http://2.bp.blogspot.com/_BzSHso-4FHQ/Sq-uiF9s3vI/AAAAAAAAAPI/sfJt0IxBucs/s400/090914+CRW_3871+losa+techo+pa+small.jpg"/>
          <p:cNvPicPr>
            <a:picLocks noChangeAspect="1" noChangeArrowheads="1"/>
          </p:cNvPicPr>
          <p:nvPr/>
        </p:nvPicPr>
        <p:blipFill>
          <a:blip r:embed="rId4" cstate="print"/>
          <a:srcRect/>
          <a:stretch>
            <a:fillRect/>
          </a:stretch>
        </p:blipFill>
        <p:spPr bwMode="auto">
          <a:xfrm>
            <a:off x="4860032" y="3356992"/>
            <a:ext cx="3323445" cy="216024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412776"/>
            <a:ext cx="8496944" cy="461665"/>
          </a:xfrm>
          <a:prstGeom prst="rect">
            <a:avLst/>
          </a:prstGeom>
          <a:noFill/>
        </p:spPr>
        <p:txBody>
          <a:bodyPr wrap="square" rtlCol="0">
            <a:spAutoFit/>
          </a:bodyPr>
          <a:lstStyle/>
          <a:p>
            <a:pPr>
              <a:buFont typeface="Arial" pitchFamily="34" charset="0"/>
              <a:buChar char="•"/>
            </a:pPr>
            <a:r>
              <a:rPr lang="es-ES" sz="1200" dirty="0" smtClean="0"/>
              <a:t>Segundo paso: entre cada varilla recta y justo a la mitad se pone un columpio, tanto en el sentido vertical, como en el sentido horizontal. Se amarran varillas en sus cruces (columpios y varillas rectas)</a:t>
            </a:r>
            <a:endParaRPr lang="es-MX" sz="1200" dirty="0"/>
          </a:p>
        </p:txBody>
      </p:sp>
      <p:pic>
        <p:nvPicPr>
          <p:cNvPr id="27652" name="Picture 4" descr="http://1.bp.blogspot.com/_4U7rE4K7L-o/TK5bvqrGV-I/AAAAAAAAAas/vWzdKMKGtKQ/s400/PASO2--DOS.bmp"/>
          <p:cNvPicPr>
            <a:picLocks noChangeAspect="1" noChangeArrowheads="1"/>
          </p:cNvPicPr>
          <p:nvPr/>
        </p:nvPicPr>
        <p:blipFill>
          <a:blip r:embed="rId2" cstate="print"/>
          <a:srcRect/>
          <a:stretch>
            <a:fillRect/>
          </a:stretch>
        </p:blipFill>
        <p:spPr bwMode="auto">
          <a:xfrm>
            <a:off x="1907704" y="2492896"/>
            <a:ext cx="5247547" cy="32403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340768"/>
            <a:ext cx="8568952" cy="276999"/>
          </a:xfrm>
          <a:prstGeom prst="rect">
            <a:avLst/>
          </a:prstGeom>
          <a:noFill/>
        </p:spPr>
        <p:txBody>
          <a:bodyPr wrap="square" rtlCol="0">
            <a:spAutoFit/>
          </a:bodyPr>
          <a:lstStyle/>
          <a:p>
            <a:pPr>
              <a:buFont typeface="Arial" pitchFamily="34" charset="0"/>
              <a:buChar char="•"/>
            </a:pPr>
            <a:r>
              <a:rPr lang="es-ES" sz="1200" dirty="0" smtClean="0"/>
              <a:t>Tercer paso: entre cada columpio y justo a la mitad, se ponen bastones. Se amarra todo en sus cruces.</a:t>
            </a:r>
            <a:endParaRPr lang="es-MX" sz="1200" dirty="0"/>
          </a:p>
        </p:txBody>
      </p:sp>
      <p:pic>
        <p:nvPicPr>
          <p:cNvPr id="26628" name="Picture 4" descr="http://1.bp.blogspot.com/_4U7rE4K7L-o/TK5cTzDt6HI/AAAAAAAAAa8/nAGIZSzhj2A/s400/PASO3--2.bmp"/>
          <p:cNvPicPr>
            <a:picLocks noChangeAspect="1" noChangeArrowheads="1"/>
          </p:cNvPicPr>
          <p:nvPr/>
        </p:nvPicPr>
        <p:blipFill>
          <a:blip r:embed="rId2" cstate="print"/>
          <a:srcRect/>
          <a:stretch>
            <a:fillRect/>
          </a:stretch>
        </p:blipFill>
        <p:spPr bwMode="auto">
          <a:xfrm>
            <a:off x="1547663" y="2060848"/>
            <a:ext cx="5713995" cy="35283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980728"/>
            <a:ext cx="8784976" cy="276999"/>
          </a:xfrm>
          <a:prstGeom prst="rect">
            <a:avLst/>
          </a:prstGeom>
          <a:noFill/>
        </p:spPr>
        <p:txBody>
          <a:bodyPr wrap="square" rtlCol="0">
            <a:spAutoFit/>
          </a:bodyPr>
          <a:lstStyle/>
          <a:p>
            <a:pPr>
              <a:buFont typeface="Arial" pitchFamily="34" charset="0"/>
              <a:buChar char="•"/>
            </a:pPr>
            <a:r>
              <a:rPr lang="es-MX" sz="1200" dirty="0" smtClean="0"/>
              <a:t>Cuarto paso: ya que este todo en su lugar, bien amarrados los cruces , se vera de esta forma:</a:t>
            </a:r>
            <a:endParaRPr lang="es-MX" sz="1200" dirty="0"/>
          </a:p>
        </p:txBody>
      </p:sp>
      <p:pic>
        <p:nvPicPr>
          <p:cNvPr id="25602" name="Picture 2" descr="http://1.bp.blogspot.com/_4U7rE4K7L-o/TK5cnc7r1-I/AAAAAAAAAbE/lFi1qv7LwO4/s400/PASO4--UNO.bmp"/>
          <p:cNvPicPr>
            <a:picLocks noChangeAspect="1" noChangeArrowheads="1"/>
          </p:cNvPicPr>
          <p:nvPr/>
        </p:nvPicPr>
        <p:blipFill>
          <a:blip r:embed="rId2" cstate="print"/>
          <a:srcRect/>
          <a:stretch>
            <a:fillRect/>
          </a:stretch>
        </p:blipFill>
        <p:spPr bwMode="auto">
          <a:xfrm>
            <a:off x="179512" y="1196752"/>
            <a:ext cx="4320480" cy="2667896"/>
          </a:xfrm>
          <a:prstGeom prst="rect">
            <a:avLst/>
          </a:prstGeom>
          <a:noFill/>
        </p:spPr>
      </p:pic>
      <p:pic>
        <p:nvPicPr>
          <p:cNvPr id="25604" name="Picture 4" descr="http://4.bp.blogspot.com/_4U7rE4K7L-o/TK5c47EgBKI/AAAAAAAAAbM/Ye3D4iWTgM8/s400/PASO4--DOS.bmp"/>
          <p:cNvPicPr>
            <a:picLocks noChangeAspect="1" noChangeArrowheads="1"/>
          </p:cNvPicPr>
          <p:nvPr/>
        </p:nvPicPr>
        <p:blipFill>
          <a:blip r:embed="rId3" cstate="print"/>
          <a:srcRect/>
          <a:stretch>
            <a:fillRect/>
          </a:stretch>
        </p:blipFill>
        <p:spPr bwMode="auto">
          <a:xfrm>
            <a:off x="4427984" y="3933056"/>
            <a:ext cx="4547874" cy="28083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27784" y="836712"/>
            <a:ext cx="3996952" cy="369332"/>
          </a:xfrm>
          <a:prstGeom prst="rect">
            <a:avLst/>
          </a:prstGeom>
          <a:noFill/>
        </p:spPr>
        <p:txBody>
          <a:bodyPr wrap="square" rtlCol="0">
            <a:spAutoFit/>
          </a:bodyPr>
          <a:lstStyle/>
          <a:p>
            <a:r>
              <a:rPr lang="es-ES" dirty="0" smtClean="0"/>
              <a:t>Características del armado de una losa</a:t>
            </a:r>
            <a:endParaRPr lang="es-MX" dirty="0"/>
          </a:p>
        </p:txBody>
      </p:sp>
      <p:pic>
        <p:nvPicPr>
          <p:cNvPr id="24578" name="Picture 2" descr="http://2.bp.blogspot.com/_4U7rE4K7L-o/TK5eqGiFNRI/AAAAAAAAAbU/TseJvx37pfs/s400/UNO.bmp"/>
          <p:cNvPicPr>
            <a:picLocks noChangeAspect="1" noChangeArrowheads="1"/>
          </p:cNvPicPr>
          <p:nvPr/>
        </p:nvPicPr>
        <p:blipFill>
          <a:blip r:embed="rId2" cstate="print"/>
          <a:srcRect b="57150"/>
          <a:stretch>
            <a:fillRect/>
          </a:stretch>
        </p:blipFill>
        <p:spPr bwMode="auto">
          <a:xfrm>
            <a:off x="2051720" y="1988840"/>
            <a:ext cx="5170714" cy="1368152"/>
          </a:xfrm>
          <a:prstGeom prst="rect">
            <a:avLst/>
          </a:prstGeom>
          <a:noFill/>
        </p:spPr>
      </p:pic>
      <p:sp>
        <p:nvSpPr>
          <p:cNvPr id="6" name="5 CuadroTexto"/>
          <p:cNvSpPr txBox="1"/>
          <p:nvPr/>
        </p:nvSpPr>
        <p:spPr>
          <a:xfrm>
            <a:off x="179512" y="1484784"/>
            <a:ext cx="8784976" cy="276999"/>
          </a:xfrm>
          <a:prstGeom prst="rect">
            <a:avLst/>
          </a:prstGeom>
          <a:noFill/>
        </p:spPr>
        <p:txBody>
          <a:bodyPr wrap="square" rtlCol="0">
            <a:spAutoFit/>
          </a:bodyPr>
          <a:lstStyle/>
          <a:p>
            <a:pPr>
              <a:buFont typeface="Arial" pitchFamily="34" charset="0"/>
              <a:buChar char="•"/>
            </a:pPr>
            <a:r>
              <a:rPr lang="es-ES" sz="1200" dirty="0" smtClean="0"/>
              <a:t>Columpios: la medida de L </a:t>
            </a:r>
            <a:r>
              <a:rPr lang="es-ES" sz="1200" dirty="0" err="1" smtClean="0"/>
              <a:t>sera</a:t>
            </a:r>
            <a:r>
              <a:rPr lang="es-ES" sz="1200" dirty="0" smtClean="0"/>
              <a:t> de 1/5 de la longitud ya sea del lado horizontal o vertical de la losa. El doblez es a 45°.</a:t>
            </a:r>
            <a:endParaRPr lang="es-MX" sz="1200" dirty="0"/>
          </a:p>
        </p:txBody>
      </p:sp>
      <p:sp>
        <p:nvSpPr>
          <p:cNvPr id="7" name="6 CuadroTexto"/>
          <p:cNvSpPr txBox="1"/>
          <p:nvPr/>
        </p:nvSpPr>
        <p:spPr>
          <a:xfrm>
            <a:off x="179512" y="3789040"/>
            <a:ext cx="8712968" cy="276999"/>
          </a:xfrm>
          <a:prstGeom prst="rect">
            <a:avLst/>
          </a:prstGeom>
          <a:noFill/>
        </p:spPr>
        <p:txBody>
          <a:bodyPr wrap="square" rtlCol="0">
            <a:spAutoFit/>
          </a:bodyPr>
          <a:lstStyle/>
          <a:p>
            <a:pPr>
              <a:buFont typeface="Arial" pitchFamily="34" charset="0"/>
              <a:buChar char="•"/>
            </a:pPr>
            <a:r>
              <a:rPr lang="es-ES" sz="1200" dirty="0" smtClean="0"/>
              <a:t>Bastones: la medida de L de los bastones es de ¼ de la longitud, ya sea del lado horizontal o vertical de la losa. </a:t>
            </a:r>
            <a:endParaRPr lang="es-MX" sz="1200" dirty="0"/>
          </a:p>
        </p:txBody>
      </p:sp>
      <p:pic>
        <p:nvPicPr>
          <p:cNvPr id="24580" name="Picture 4" descr="http://1.bp.blogspot.com/_4U7rE4K7L-o/TK5evL2YI5I/AAAAAAAAAbc/SdUjVLu33OM/s400/DOS.bmp"/>
          <p:cNvPicPr>
            <a:picLocks noChangeAspect="1" noChangeArrowheads="1"/>
          </p:cNvPicPr>
          <p:nvPr/>
        </p:nvPicPr>
        <p:blipFill>
          <a:blip r:embed="rId3" cstate="print"/>
          <a:srcRect r="43301" b="72454"/>
          <a:stretch>
            <a:fillRect/>
          </a:stretch>
        </p:blipFill>
        <p:spPr bwMode="auto">
          <a:xfrm>
            <a:off x="2627784" y="4365104"/>
            <a:ext cx="4080453" cy="12241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980728"/>
            <a:ext cx="8784976" cy="461665"/>
          </a:xfrm>
          <a:prstGeom prst="rect">
            <a:avLst/>
          </a:prstGeom>
          <a:noFill/>
        </p:spPr>
        <p:txBody>
          <a:bodyPr wrap="square" rtlCol="0">
            <a:spAutoFit/>
          </a:bodyPr>
          <a:lstStyle/>
          <a:p>
            <a:pPr>
              <a:buFont typeface="Arial" pitchFamily="34" charset="0"/>
              <a:buChar char="•"/>
            </a:pPr>
            <a:r>
              <a:rPr lang="es-ES" sz="1200" dirty="0" smtClean="0"/>
              <a:t>Varillas rectas: el acomodo de las varillas rectas se divide en aparte de si son del sentido vertical u horizontal, en varillas de franja extrema o franja media.</a:t>
            </a:r>
            <a:endParaRPr lang="es-MX" sz="1200" dirty="0"/>
          </a:p>
        </p:txBody>
      </p:sp>
      <p:pic>
        <p:nvPicPr>
          <p:cNvPr id="23556" name="Picture 4" descr="http://3.bp.blogspot.com/_4U7rE4K7L-o/TK5e5pi4lSI/AAAAAAAAAbs/lS6BhR48_qk/s400/TRES--2.bmp"/>
          <p:cNvPicPr>
            <a:picLocks noChangeAspect="1" noChangeArrowheads="1"/>
          </p:cNvPicPr>
          <p:nvPr/>
        </p:nvPicPr>
        <p:blipFill>
          <a:blip r:embed="rId2" cstate="print"/>
          <a:srcRect/>
          <a:stretch>
            <a:fillRect/>
          </a:stretch>
        </p:blipFill>
        <p:spPr bwMode="auto">
          <a:xfrm>
            <a:off x="2411760" y="1268760"/>
            <a:ext cx="4104456" cy="2534502"/>
          </a:xfrm>
          <a:prstGeom prst="rect">
            <a:avLst/>
          </a:prstGeom>
          <a:noFill/>
        </p:spPr>
      </p:pic>
      <p:sp>
        <p:nvSpPr>
          <p:cNvPr id="8" name="7 CuadroTexto"/>
          <p:cNvSpPr txBox="1"/>
          <p:nvPr/>
        </p:nvSpPr>
        <p:spPr>
          <a:xfrm>
            <a:off x="0" y="3645024"/>
            <a:ext cx="8928992" cy="461665"/>
          </a:xfrm>
          <a:prstGeom prst="rect">
            <a:avLst/>
          </a:prstGeom>
          <a:noFill/>
        </p:spPr>
        <p:txBody>
          <a:bodyPr wrap="square" rtlCol="0">
            <a:spAutoFit/>
          </a:bodyPr>
          <a:lstStyle/>
          <a:p>
            <a:r>
              <a:rPr lang="es-ES" sz="1200" dirty="0" smtClean="0"/>
              <a:t>Las varillas de la franja media, </a:t>
            </a:r>
            <a:r>
              <a:rPr lang="es-ES" sz="1200" dirty="0" err="1" smtClean="0"/>
              <a:t>tendran</a:t>
            </a:r>
            <a:r>
              <a:rPr lang="es-ES" sz="1200" dirty="0" smtClean="0"/>
              <a:t> la misma o menor separación que las franjas extremas, esto aplica a ambos sentidos ( vertical u horizontal).</a:t>
            </a:r>
            <a:endParaRPr lang="es-MX" sz="1200" dirty="0"/>
          </a:p>
        </p:txBody>
      </p:sp>
      <p:pic>
        <p:nvPicPr>
          <p:cNvPr id="23560" name="Picture 8" descr="http://4.bp.blogspot.com/_4U7rE4K7L-o/TLDGRR14QqI/AAAAAAAAAdM/N4x_vw0jNzk/s400/DOS.bmp"/>
          <p:cNvPicPr>
            <a:picLocks noChangeAspect="1" noChangeArrowheads="1"/>
          </p:cNvPicPr>
          <p:nvPr/>
        </p:nvPicPr>
        <p:blipFill>
          <a:blip r:embed="rId3" cstate="print"/>
          <a:srcRect t="6146"/>
          <a:stretch>
            <a:fillRect/>
          </a:stretch>
        </p:blipFill>
        <p:spPr bwMode="auto">
          <a:xfrm>
            <a:off x="683568" y="4293096"/>
            <a:ext cx="3810000" cy="2199135"/>
          </a:xfrm>
          <a:prstGeom prst="rect">
            <a:avLst/>
          </a:prstGeom>
          <a:noFill/>
        </p:spPr>
      </p:pic>
      <p:pic>
        <p:nvPicPr>
          <p:cNvPr id="23562" name="Picture 10" descr="http://3.bp.blogspot.com/_4U7rE4K7L-o/TLDFjeSHxlI/AAAAAAAAAdE/NqR2iJrup3E/s400/UNO.bmp"/>
          <p:cNvPicPr>
            <a:picLocks noChangeAspect="1" noChangeArrowheads="1"/>
          </p:cNvPicPr>
          <p:nvPr/>
        </p:nvPicPr>
        <p:blipFill>
          <a:blip r:embed="rId4" cstate="print"/>
          <a:srcRect t="15366"/>
          <a:stretch>
            <a:fillRect/>
          </a:stretch>
        </p:blipFill>
        <p:spPr bwMode="auto">
          <a:xfrm>
            <a:off x="4788024" y="4293096"/>
            <a:ext cx="3810000" cy="198311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980728"/>
            <a:ext cx="8568952" cy="276999"/>
          </a:xfrm>
          <a:prstGeom prst="rect">
            <a:avLst/>
          </a:prstGeom>
          <a:noFill/>
        </p:spPr>
        <p:txBody>
          <a:bodyPr wrap="square" rtlCol="0">
            <a:spAutoFit/>
          </a:bodyPr>
          <a:lstStyle/>
          <a:p>
            <a:r>
              <a:rPr lang="es-MX" sz="1200" dirty="0" smtClean="0"/>
              <a:t>Representación del espacio que ocupa cada franja donde x es igual a la longitud de lado:</a:t>
            </a:r>
            <a:endParaRPr lang="es-MX" sz="1200" dirty="0"/>
          </a:p>
        </p:txBody>
      </p:sp>
      <p:pic>
        <p:nvPicPr>
          <p:cNvPr id="22530" name="Picture 2" descr="http://1.bp.blogspot.com/_4U7rE4K7L-o/TK5fHLpQC4I/AAAAAAAAAb8/XduBn8YoFkg/s400/TRES--4.bmp"/>
          <p:cNvPicPr>
            <a:picLocks noChangeAspect="1" noChangeArrowheads="1"/>
          </p:cNvPicPr>
          <p:nvPr/>
        </p:nvPicPr>
        <p:blipFill>
          <a:blip r:embed="rId2" cstate="print"/>
          <a:srcRect t="18364"/>
          <a:stretch>
            <a:fillRect/>
          </a:stretch>
        </p:blipFill>
        <p:spPr bwMode="auto">
          <a:xfrm>
            <a:off x="2411760" y="1268760"/>
            <a:ext cx="3999638" cy="2016224"/>
          </a:xfrm>
          <a:prstGeom prst="rect">
            <a:avLst/>
          </a:prstGeom>
          <a:noFill/>
        </p:spPr>
      </p:pic>
      <p:sp>
        <p:nvSpPr>
          <p:cNvPr id="6" name="5 CuadroTexto"/>
          <p:cNvSpPr txBox="1"/>
          <p:nvPr/>
        </p:nvSpPr>
        <p:spPr>
          <a:xfrm>
            <a:off x="179512" y="3212976"/>
            <a:ext cx="8640960" cy="646331"/>
          </a:xfrm>
          <a:prstGeom prst="rect">
            <a:avLst/>
          </a:prstGeom>
          <a:noFill/>
        </p:spPr>
        <p:txBody>
          <a:bodyPr wrap="square" rtlCol="0">
            <a:spAutoFit/>
          </a:bodyPr>
          <a:lstStyle/>
          <a:p>
            <a:r>
              <a:rPr lang="es-MX" sz="1200" dirty="0" smtClean="0"/>
              <a:t>Una recomendación que dan algunos manuales de autoconstrucción es que las varillas del sentido horizontal se les ponga una separación entre varilla y varilla de 25 </a:t>
            </a:r>
            <a:r>
              <a:rPr lang="es-MX" sz="1200" dirty="0" err="1" smtClean="0"/>
              <a:t>centimetros</a:t>
            </a:r>
            <a:r>
              <a:rPr lang="es-MX" sz="1200" dirty="0" smtClean="0"/>
              <a:t>  a todas sin tomar en cuenta las franjas y a las del sentido vertical les dan  una separación entre varilla y varilla de 15 </a:t>
            </a:r>
            <a:r>
              <a:rPr lang="es-MX" sz="1200" dirty="0" err="1" smtClean="0"/>
              <a:t>centimetros</a:t>
            </a:r>
            <a:r>
              <a:rPr lang="es-MX" sz="1200" dirty="0" smtClean="0"/>
              <a:t> a todas sin tomar en cuenta las franjas.</a:t>
            </a:r>
            <a:endParaRPr lang="es-MX" sz="1200" dirty="0"/>
          </a:p>
        </p:txBody>
      </p:sp>
      <p:pic>
        <p:nvPicPr>
          <p:cNvPr id="22532" name="Picture 4" descr="http://3.bp.blogspot.com/_4U7rE4K7L-o/TLO-KeeYSQI/AAAAAAAAAeM/0I5VMRPU1j4/s400/UNO.bmp"/>
          <p:cNvPicPr>
            <a:picLocks noChangeAspect="1" noChangeArrowheads="1"/>
          </p:cNvPicPr>
          <p:nvPr/>
        </p:nvPicPr>
        <p:blipFill>
          <a:blip r:embed="rId3" cstate="print"/>
          <a:srcRect/>
          <a:stretch>
            <a:fillRect/>
          </a:stretch>
        </p:blipFill>
        <p:spPr bwMode="auto">
          <a:xfrm>
            <a:off x="2339752" y="3933056"/>
            <a:ext cx="4608512" cy="28342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2.bp.blogspot.com/_4U7rE4K7L-o/TLDGmQYywnI/AAAAAAAAAdU/7dy3KiIHDFA/s400/TRES.bmp"/>
          <p:cNvPicPr>
            <a:picLocks noChangeAspect="1" noChangeArrowheads="1"/>
          </p:cNvPicPr>
          <p:nvPr/>
        </p:nvPicPr>
        <p:blipFill>
          <a:blip r:embed="rId2" cstate="print"/>
          <a:srcRect t="12292" r="18731"/>
          <a:stretch>
            <a:fillRect/>
          </a:stretch>
        </p:blipFill>
        <p:spPr bwMode="auto">
          <a:xfrm>
            <a:off x="2267744" y="1556792"/>
            <a:ext cx="4122651" cy="2736304"/>
          </a:xfrm>
          <a:prstGeom prst="rect">
            <a:avLst/>
          </a:prstGeom>
          <a:noFill/>
        </p:spPr>
      </p:pic>
      <p:sp>
        <p:nvSpPr>
          <p:cNvPr id="6" name="5 CuadroTexto"/>
          <p:cNvSpPr txBox="1"/>
          <p:nvPr/>
        </p:nvSpPr>
        <p:spPr>
          <a:xfrm>
            <a:off x="179512" y="980728"/>
            <a:ext cx="8784976" cy="461665"/>
          </a:xfrm>
          <a:prstGeom prst="rect">
            <a:avLst/>
          </a:prstGeom>
          <a:noFill/>
        </p:spPr>
        <p:txBody>
          <a:bodyPr wrap="square" rtlCol="0">
            <a:spAutoFit/>
          </a:bodyPr>
          <a:lstStyle/>
          <a:p>
            <a:r>
              <a:rPr lang="es-MX" sz="1200" dirty="0" smtClean="0"/>
              <a:t>Algunas veces los  albañiles dejan la misma separación a todas las varillas rectas, tanto las del sentido horizontal como las del sentido vertical, 15 </a:t>
            </a:r>
            <a:r>
              <a:rPr lang="es-MX" sz="1200" dirty="0" err="1" smtClean="0"/>
              <a:t>centimetros</a:t>
            </a:r>
            <a:r>
              <a:rPr lang="es-MX" sz="1200" dirty="0" smtClean="0"/>
              <a:t> de separación si la losa es grande y 25 </a:t>
            </a:r>
            <a:r>
              <a:rPr lang="es-MX" sz="1200" dirty="0" err="1" smtClean="0"/>
              <a:t>centimetros</a:t>
            </a:r>
            <a:r>
              <a:rPr lang="es-MX" sz="1200" dirty="0" smtClean="0"/>
              <a:t> de separación a losas pequeñas.</a:t>
            </a:r>
            <a:endParaRPr lang="es-MX"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692696"/>
            <a:ext cx="6192688" cy="276999"/>
          </a:xfrm>
          <a:prstGeom prst="rect">
            <a:avLst/>
          </a:prstGeom>
          <a:noFill/>
        </p:spPr>
        <p:txBody>
          <a:bodyPr wrap="square" rtlCol="0">
            <a:spAutoFit/>
          </a:bodyPr>
          <a:lstStyle/>
          <a:p>
            <a:r>
              <a:rPr lang="es-MX" sz="1200" dirty="0" smtClean="0"/>
              <a:t>El armado de las losas va amarrado a la cadena de cerramiento o cadena de remate.</a:t>
            </a:r>
            <a:endParaRPr lang="es-MX" sz="1200" dirty="0"/>
          </a:p>
        </p:txBody>
      </p:sp>
      <p:pic>
        <p:nvPicPr>
          <p:cNvPr id="20482" name="Picture 2" descr="http://2.bp.blogspot.com/_4U7rE4K7L-o/TLKU-ABxGRI/AAAAAAAAAd0/ZTRR2HdAc0g/s400/DOS.bmp"/>
          <p:cNvPicPr>
            <a:picLocks noChangeAspect="1" noChangeArrowheads="1"/>
          </p:cNvPicPr>
          <p:nvPr/>
        </p:nvPicPr>
        <p:blipFill>
          <a:blip r:embed="rId2" cstate="print"/>
          <a:srcRect/>
          <a:stretch>
            <a:fillRect/>
          </a:stretch>
        </p:blipFill>
        <p:spPr bwMode="auto">
          <a:xfrm>
            <a:off x="395536" y="1052736"/>
            <a:ext cx="3629670" cy="2232248"/>
          </a:xfrm>
          <a:prstGeom prst="rect">
            <a:avLst/>
          </a:prstGeom>
          <a:noFill/>
        </p:spPr>
      </p:pic>
      <p:pic>
        <p:nvPicPr>
          <p:cNvPr id="20484" name="Picture 4" descr="http://3.bp.blogspot.com/_4U7rE4K7L-o/TLKVXqiQRXI/AAAAAAAAAd8/78R5uJdo7QI/s400/TRES.bmp"/>
          <p:cNvPicPr>
            <a:picLocks noChangeAspect="1" noChangeArrowheads="1"/>
          </p:cNvPicPr>
          <p:nvPr/>
        </p:nvPicPr>
        <p:blipFill>
          <a:blip r:embed="rId3" cstate="print"/>
          <a:srcRect l="1708"/>
          <a:stretch>
            <a:fillRect/>
          </a:stretch>
        </p:blipFill>
        <p:spPr bwMode="auto">
          <a:xfrm>
            <a:off x="4572000" y="908720"/>
            <a:ext cx="4143093" cy="2592288"/>
          </a:xfrm>
          <a:prstGeom prst="rect">
            <a:avLst/>
          </a:prstGeom>
          <a:noFill/>
        </p:spPr>
      </p:pic>
      <p:sp>
        <p:nvSpPr>
          <p:cNvPr id="7" name="6 CuadroTexto"/>
          <p:cNvSpPr txBox="1"/>
          <p:nvPr/>
        </p:nvSpPr>
        <p:spPr>
          <a:xfrm>
            <a:off x="179512" y="3356992"/>
            <a:ext cx="8640960" cy="1015663"/>
          </a:xfrm>
          <a:prstGeom prst="rect">
            <a:avLst/>
          </a:prstGeom>
          <a:noFill/>
        </p:spPr>
        <p:txBody>
          <a:bodyPr wrap="square" rtlCol="0">
            <a:spAutoFit/>
          </a:bodyPr>
          <a:lstStyle/>
          <a:p>
            <a:r>
              <a:rPr lang="es-MX" sz="1200" dirty="0"/>
              <a:t>E</a:t>
            </a:r>
            <a:r>
              <a:rPr lang="es-MX" sz="1200" dirty="0" smtClean="0"/>
              <a:t>l armado de las losas va amarrado a la cadena de cerramiento o cadena de remate, para esto el colado de la cadena de cerramiento se puede hacer al mismo tiempo que el colado de la losa o </a:t>
            </a:r>
            <a:r>
              <a:rPr lang="es-MX" sz="1200" dirty="0" err="1" smtClean="0"/>
              <a:t>tambien</a:t>
            </a:r>
            <a:r>
              <a:rPr lang="es-MX" sz="1200" dirty="0" smtClean="0"/>
              <a:t> se puede colar primero la cadena de cerramiento pero se le dejara un tercio sin colar esto es para poder amarrar el armado de la losa a la cadena.</a:t>
            </a:r>
          </a:p>
          <a:p>
            <a:r>
              <a:rPr lang="es-MX" sz="1200" dirty="0" smtClean="0"/>
              <a:t>imagen de colado de cadena de cerramiento al mismo tiempo con la losa:</a:t>
            </a:r>
          </a:p>
          <a:p>
            <a:endParaRPr lang="es-MX" sz="1200" dirty="0"/>
          </a:p>
        </p:txBody>
      </p:sp>
      <p:pic>
        <p:nvPicPr>
          <p:cNvPr id="20486" name="Picture 6" descr="http://4.bp.blogspot.com/_4U7rE4K7L-o/TLKUfewWD4I/AAAAAAAAAds/dgV8tCntckg/s400/UNO.bmp"/>
          <p:cNvPicPr>
            <a:picLocks noChangeAspect="1" noChangeArrowheads="1"/>
          </p:cNvPicPr>
          <p:nvPr/>
        </p:nvPicPr>
        <p:blipFill>
          <a:blip r:embed="rId4" cstate="print"/>
          <a:srcRect/>
          <a:stretch>
            <a:fillRect/>
          </a:stretch>
        </p:blipFill>
        <p:spPr bwMode="auto">
          <a:xfrm>
            <a:off x="2483768" y="4193704"/>
            <a:ext cx="4332188" cy="266429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504" y="980728"/>
            <a:ext cx="8496944" cy="276999"/>
          </a:xfrm>
          <a:prstGeom prst="rect">
            <a:avLst/>
          </a:prstGeom>
          <a:noFill/>
        </p:spPr>
        <p:txBody>
          <a:bodyPr wrap="square" rtlCol="0">
            <a:spAutoFit/>
          </a:bodyPr>
          <a:lstStyle/>
          <a:p>
            <a:pPr>
              <a:buFont typeface="Arial" pitchFamily="34" charset="0"/>
              <a:buChar char="•"/>
            </a:pPr>
            <a:r>
              <a:rPr lang="es-MX" sz="1200" dirty="0"/>
              <a:t>F</a:t>
            </a:r>
            <a:r>
              <a:rPr lang="es-MX" sz="1200" dirty="0" smtClean="0"/>
              <a:t>orma de amarrar las varillas con alambre recocido del numero 18.</a:t>
            </a:r>
            <a:endParaRPr lang="es-MX" sz="1200" dirty="0"/>
          </a:p>
        </p:txBody>
      </p:sp>
      <p:pic>
        <p:nvPicPr>
          <p:cNvPr id="19458" name="Picture 2" descr="http://3.bp.blogspot.com/_4U7rE4K7L-o/TK5fiy3LKwI/AAAAAAAAAcU/0NPXJpx16RA/s400/UNO.bmp"/>
          <p:cNvPicPr>
            <a:picLocks noChangeAspect="1" noChangeArrowheads="1"/>
          </p:cNvPicPr>
          <p:nvPr/>
        </p:nvPicPr>
        <p:blipFill>
          <a:blip r:embed="rId2" cstate="print"/>
          <a:srcRect/>
          <a:stretch>
            <a:fillRect/>
          </a:stretch>
        </p:blipFill>
        <p:spPr bwMode="auto">
          <a:xfrm>
            <a:off x="2411760" y="1268760"/>
            <a:ext cx="3810000" cy="2352675"/>
          </a:xfrm>
          <a:prstGeom prst="rect">
            <a:avLst/>
          </a:prstGeom>
          <a:noFill/>
        </p:spPr>
      </p:pic>
      <p:sp>
        <p:nvSpPr>
          <p:cNvPr id="8" name="7 CuadroTexto"/>
          <p:cNvSpPr txBox="1"/>
          <p:nvPr/>
        </p:nvSpPr>
        <p:spPr>
          <a:xfrm>
            <a:off x="179512" y="3861048"/>
            <a:ext cx="8568952" cy="461665"/>
          </a:xfrm>
          <a:prstGeom prst="rect">
            <a:avLst/>
          </a:prstGeom>
          <a:noFill/>
        </p:spPr>
        <p:txBody>
          <a:bodyPr wrap="square" rtlCol="0">
            <a:spAutoFit/>
          </a:bodyPr>
          <a:lstStyle/>
          <a:p>
            <a:pPr>
              <a:buFont typeface="Arial" pitchFamily="34" charset="0"/>
              <a:buChar char="•"/>
            </a:pPr>
            <a:r>
              <a:rPr lang="es-ES" sz="1200" dirty="0" smtClean="0"/>
              <a:t>Doblado y cortado de </a:t>
            </a:r>
            <a:r>
              <a:rPr lang="es-MX" sz="1200" dirty="0" smtClean="0"/>
              <a:t>varillas </a:t>
            </a:r>
            <a:r>
              <a:rPr lang="es-MX" sz="1200" dirty="0"/>
              <a:t>para formar columpios, bastones y varillas rectas, que todos los elementos tengan las medidas y </a:t>
            </a:r>
            <a:r>
              <a:rPr lang="es-MX" sz="1200" dirty="0" err="1"/>
              <a:t>caracteristicas</a:t>
            </a:r>
            <a:r>
              <a:rPr lang="es-MX" sz="1200" dirty="0"/>
              <a:t> que deben de tener.</a:t>
            </a:r>
          </a:p>
        </p:txBody>
      </p:sp>
      <p:pic>
        <p:nvPicPr>
          <p:cNvPr id="19460" name="Picture 4" descr="http://1.bp.blogspot.com/_4U7rE4K7L-o/TLEcKmkjxQI/AAAAAAAAAdc/fWWZ7K2kXTU/s400/DOBLADO+DE+VARILLAS.bmp"/>
          <p:cNvPicPr>
            <a:picLocks noChangeAspect="1" noChangeArrowheads="1"/>
          </p:cNvPicPr>
          <p:nvPr/>
        </p:nvPicPr>
        <p:blipFill>
          <a:blip r:embed="rId3" cstate="print"/>
          <a:srcRect/>
          <a:stretch>
            <a:fillRect/>
          </a:stretch>
        </p:blipFill>
        <p:spPr bwMode="auto">
          <a:xfrm>
            <a:off x="2339752" y="4323498"/>
            <a:ext cx="4104456" cy="253450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2.bp.blogspot.com/_4U7rE4K7L-o/TLPBZ-7xKfI/AAAAAAAAAeU/8-0dUOb-NlM/s400/DOS.bmp"/>
          <p:cNvPicPr>
            <a:picLocks noChangeAspect="1" noChangeArrowheads="1"/>
          </p:cNvPicPr>
          <p:nvPr/>
        </p:nvPicPr>
        <p:blipFill>
          <a:blip r:embed="rId2" cstate="print"/>
          <a:srcRect/>
          <a:stretch>
            <a:fillRect/>
          </a:stretch>
        </p:blipFill>
        <p:spPr bwMode="auto">
          <a:xfrm>
            <a:off x="1187624" y="1268760"/>
            <a:ext cx="6790995" cy="41764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419872" y="692696"/>
            <a:ext cx="2145011" cy="369332"/>
          </a:xfrm>
          <a:prstGeom prst="rect">
            <a:avLst/>
          </a:prstGeom>
          <a:noFill/>
        </p:spPr>
        <p:txBody>
          <a:bodyPr wrap="none" rtlCol="0">
            <a:spAutoFit/>
          </a:bodyPr>
          <a:lstStyle/>
          <a:p>
            <a:r>
              <a:rPr lang="es-ES" b="1" dirty="0" smtClean="0"/>
              <a:t>Losas de Concreto</a:t>
            </a:r>
            <a:endParaRPr lang="es-MX" b="1" dirty="0"/>
          </a:p>
        </p:txBody>
      </p:sp>
      <p:sp>
        <p:nvSpPr>
          <p:cNvPr id="5" name="4 CuadroTexto"/>
          <p:cNvSpPr txBox="1"/>
          <p:nvPr/>
        </p:nvSpPr>
        <p:spPr>
          <a:xfrm>
            <a:off x="107504" y="1196752"/>
            <a:ext cx="1051891" cy="369332"/>
          </a:xfrm>
          <a:prstGeom prst="rect">
            <a:avLst/>
          </a:prstGeom>
          <a:noFill/>
        </p:spPr>
        <p:txBody>
          <a:bodyPr wrap="none" rtlCol="0">
            <a:spAutoFit/>
          </a:bodyPr>
          <a:lstStyle/>
          <a:p>
            <a:r>
              <a:rPr lang="es-ES" b="1" i="1" dirty="0" smtClean="0"/>
              <a:t>Armado</a:t>
            </a:r>
            <a:endParaRPr lang="es-MX" b="1" i="1" dirty="0"/>
          </a:p>
        </p:txBody>
      </p:sp>
      <p:sp>
        <p:nvSpPr>
          <p:cNvPr id="6" name="5 CuadroTexto"/>
          <p:cNvSpPr txBox="1"/>
          <p:nvPr/>
        </p:nvSpPr>
        <p:spPr>
          <a:xfrm>
            <a:off x="179512" y="1556792"/>
            <a:ext cx="8496944" cy="2492990"/>
          </a:xfrm>
          <a:prstGeom prst="rect">
            <a:avLst/>
          </a:prstGeom>
          <a:noFill/>
        </p:spPr>
        <p:txBody>
          <a:bodyPr wrap="square" rtlCol="0">
            <a:spAutoFit/>
          </a:bodyPr>
          <a:lstStyle/>
          <a:p>
            <a:r>
              <a:rPr lang="es-MX" sz="1200" dirty="0"/>
              <a:t>Las losas de concreto forman la parte mas </a:t>
            </a:r>
            <a:r>
              <a:rPr lang="es-MX" sz="1200" dirty="0" err="1"/>
              <a:t>dificil</a:t>
            </a:r>
            <a:r>
              <a:rPr lang="es-MX" sz="1200" dirty="0"/>
              <a:t> y que al mismo tiempo requiere mas trabajo del proceso constructivo, por lo que deben hacerse en forma cuidadosa con objeto de evitar posibles accidentes motivados por defectos de </a:t>
            </a:r>
            <a:r>
              <a:rPr lang="es-MX" sz="1200" dirty="0" err="1"/>
              <a:t>construccion</a:t>
            </a:r>
            <a:r>
              <a:rPr lang="es-MX" sz="1200" dirty="0"/>
              <a:t>. Las losas de concreto armado se apoyan sobre muros o vigas. El armado se hace con varilla del numero 2 1/2 o del 3.</a:t>
            </a:r>
          </a:p>
          <a:p>
            <a:r>
              <a:rPr lang="es-MX" sz="1200" dirty="0"/>
              <a:t>El armado se hace igual que para cualquier tamaño de losa lo que cambia es la cantidad de varilla y la </a:t>
            </a:r>
            <a:r>
              <a:rPr lang="es-MX" sz="1200" dirty="0" err="1"/>
              <a:t>separacion</a:t>
            </a:r>
            <a:r>
              <a:rPr lang="es-MX" sz="1200" dirty="0"/>
              <a:t> de estas , que es de acuerdo al tamaño del cuarto. Siempre y cuando la suma del lado mayor y menor de la losa no sumen mas de 9 metros, por que de ser </a:t>
            </a:r>
            <a:r>
              <a:rPr lang="es-MX" sz="1200" dirty="0" err="1"/>
              <a:t>asi</a:t>
            </a:r>
            <a:r>
              <a:rPr lang="es-MX" sz="1200" dirty="0"/>
              <a:t> </a:t>
            </a:r>
            <a:r>
              <a:rPr lang="es-MX" sz="1200" dirty="0" err="1"/>
              <a:t>necesitaria</a:t>
            </a:r>
            <a:r>
              <a:rPr lang="es-MX" sz="1200" dirty="0"/>
              <a:t> una viga en medio</a:t>
            </a:r>
            <a:r>
              <a:rPr lang="es-MX" sz="1200" dirty="0" smtClean="0"/>
              <a:t>.</a:t>
            </a:r>
          </a:p>
          <a:p>
            <a:endParaRPr lang="es-MX" sz="1200" dirty="0"/>
          </a:p>
          <a:p>
            <a:pPr>
              <a:buFont typeface="Arial" pitchFamily="34" charset="0"/>
              <a:buChar char="•"/>
            </a:pPr>
            <a:r>
              <a:rPr lang="es-MX" sz="1200" dirty="0" smtClean="0"/>
              <a:t>Losa </a:t>
            </a:r>
            <a:r>
              <a:rPr lang="es-MX" sz="1200" dirty="0"/>
              <a:t>de concreto: cubierta plana, que cubre y cierra una casa en su parte superior y que queda bastante resistente como para andar sobre ella.</a:t>
            </a:r>
          </a:p>
          <a:p>
            <a:r>
              <a:rPr lang="es-MX" sz="1200" dirty="0"/>
              <a:t>Las losas son elementos estructurales cuyas dimensiones en planta son relativamente grandes comparadas con su espesor. Una losa no es mas que una placa apoyada en un conjunto de vigas, muros o </a:t>
            </a:r>
            <a:r>
              <a:rPr lang="es-MX" sz="1200" dirty="0" err="1"/>
              <a:t>lineas</a:t>
            </a:r>
            <a:r>
              <a:rPr lang="es-MX" sz="1200" dirty="0"/>
              <a:t> resistentes subdividida en tableros.</a:t>
            </a:r>
          </a:p>
          <a:p>
            <a:r>
              <a:rPr lang="es-MX" sz="1200" dirty="0"/>
              <a:t>losa: superficie que esta por encima de los limites superiores de las paredes de una </a:t>
            </a:r>
            <a:r>
              <a:rPr lang="es-MX" sz="1200" dirty="0" err="1"/>
              <a:t>habitacion</a:t>
            </a:r>
            <a:r>
              <a:rPr lang="es-MX" sz="1200" dirty="0"/>
              <a:t>.</a:t>
            </a:r>
          </a:p>
          <a:p>
            <a:endParaRPr lang="es-MX" sz="1200" dirty="0"/>
          </a:p>
        </p:txBody>
      </p:sp>
      <p:pic>
        <p:nvPicPr>
          <p:cNvPr id="15362" name="Picture 2" descr="http://2.bp.blogspot.com/_4U7rE4K7L-o/TK6L6k6nL5I/AAAAAAAAAck/O5nmqDODOYs/s400/UNO.bmp"/>
          <p:cNvPicPr>
            <a:picLocks noChangeAspect="1" noChangeArrowheads="1"/>
          </p:cNvPicPr>
          <p:nvPr/>
        </p:nvPicPr>
        <p:blipFill>
          <a:blip r:embed="rId2" cstate="print"/>
          <a:srcRect/>
          <a:stretch>
            <a:fillRect/>
          </a:stretch>
        </p:blipFill>
        <p:spPr bwMode="auto">
          <a:xfrm>
            <a:off x="2267744" y="4077072"/>
            <a:ext cx="3810000" cy="23526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908720"/>
            <a:ext cx="8208912" cy="1015663"/>
          </a:xfrm>
          <a:prstGeom prst="rect">
            <a:avLst/>
          </a:prstGeom>
          <a:noFill/>
        </p:spPr>
        <p:txBody>
          <a:bodyPr wrap="square" rtlCol="0">
            <a:spAutoFit/>
          </a:bodyPr>
          <a:lstStyle/>
          <a:p>
            <a:r>
              <a:rPr lang="es-MX" sz="1200" dirty="0"/>
              <a:t>Una vez que se ha realizado todo el colado, debe procederse a la aparición del curado que consiste en mojar la superficie de la losa dos o tres veces al </a:t>
            </a:r>
            <a:r>
              <a:rPr lang="es-MX" sz="1200" dirty="0" err="1"/>
              <a:t>dia</a:t>
            </a:r>
            <a:r>
              <a:rPr lang="es-MX" sz="1200" dirty="0"/>
              <a:t> durante un periodo de una semana. Esto tiene por objeto evitar que la losa se agriete por perdida excesiva del agua del concreto.</a:t>
            </a:r>
          </a:p>
          <a:p>
            <a:r>
              <a:rPr lang="es-MX" sz="1200" dirty="0" smtClean="0"/>
              <a:t/>
            </a:r>
            <a:br>
              <a:rPr lang="es-MX" sz="1200" dirty="0" smtClean="0"/>
            </a:br>
            <a:endParaRPr lang="es-MX" sz="1200" dirty="0"/>
          </a:p>
        </p:txBody>
      </p:sp>
      <p:pic>
        <p:nvPicPr>
          <p:cNvPr id="17410" name="Picture 2" descr="http://4.bp.blogspot.com/-pQ9LCE0H7hE/TYZvjLhb8sI/AAAAAAAABCU/Dr_TqqO4PiU/s400/curado%2Bde%2Blosa.jpg"/>
          <p:cNvPicPr>
            <a:picLocks noChangeAspect="1" noChangeArrowheads="1"/>
          </p:cNvPicPr>
          <p:nvPr/>
        </p:nvPicPr>
        <p:blipFill>
          <a:blip r:embed="rId2" cstate="print"/>
          <a:srcRect b="7391"/>
          <a:stretch>
            <a:fillRect/>
          </a:stretch>
        </p:blipFill>
        <p:spPr bwMode="auto">
          <a:xfrm>
            <a:off x="2987824" y="1916832"/>
            <a:ext cx="2543175" cy="352839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1.bp.blogspot.com/_4U7rE4K7L-o/TK6X45IB26I/AAAAAAAAAcs/XZsz9cJGVvU/s400/CORTE+TRANSVERSAL+DE+UN+LOSA.bmp"/>
          <p:cNvPicPr>
            <a:picLocks noChangeAspect="1" noChangeArrowheads="1"/>
          </p:cNvPicPr>
          <p:nvPr/>
        </p:nvPicPr>
        <p:blipFill>
          <a:blip r:embed="rId2" cstate="print"/>
          <a:srcRect/>
          <a:stretch>
            <a:fillRect/>
          </a:stretch>
        </p:blipFill>
        <p:spPr bwMode="auto">
          <a:xfrm>
            <a:off x="1115616" y="1340768"/>
            <a:ext cx="6880116" cy="42484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124744"/>
            <a:ext cx="8712968" cy="1569660"/>
          </a:xfrm>
          <a:prstGeom prst="rect">
            <a:avLst/>
          </a:prstGeom>
          <a:noFill/>
        </p:spPr>
        <p:txBody>
          <a:bodyPr wrap="square" rtlCol="0">
            <a:spAutoFit/>
          </a:bodyPr>
          <a:lstStyle/>
          <a:p>
            <a:pPr>
              <a:buFont typeface="Arial" pitchFamily="34" charset="0"/>
              <a:buChar char="•"/>
            </a:pPr>
            <a:r>
              <a:rPr lang="es-MX" sz="1200" dirty="0"/>
              <a:t>L</a:t>
            </a:r>
            <a:r>
              <a:rPr lang="es-MX" sz="1200" dirty="0" smtClean="0"/>
              <a:t>a losa requiere cuatro apoyos o muros de </a:t>
            </a:r>
            <a:r>
              <a:rPr lang="es-MX" sz="1200" dirty="0" err="1" smtClean="0"/>
              <a:t>sosten</a:t>
            </a:r>
            <a:r>
              <a:rPr lang="es-MX" sz="1200" dirty="0" smtClean="0"/>
              <a:t>. en una casa de varios cuartos se puede colar una sola losa para toda la casa; pero hay que tomar en cuenta que la suma del lado corto, mas el lado largo de cada cuarto sumen hasta nueve metros y si llegan a sumar mas de nueve metros entonces el cuarto necesitara una viga en medio.</a:t>
            </a:r>
          </a:p>
          <a:p>
            <a:r>
              <a:rPr lang="es-MX" sz="1200" dirty="0" smtClean="0"/>
              <a:t>si no se puede colar la losa de toda la casa, o si se va a construir cuarto por cuarto, es recomendable hacer individualmente la losa de cada cuarto. </a:t>
            </a:r>
            <a:r>
              <a:rPr lang="es-MX" sz="1200" dirty="0" err="1" smtClean="0"/>
              <a:t>asi</a:t>
            </a:r>
            <a:r>
              <a:rPr lang="es-MX" sz="1200" dirty="0" smtClean="0"/>
              <a:t>, cuando se mejore o </a:t>
            </a:r>
            <a:r>
              <a:rPr lang="es-MX" sz="1200" dirty="0" err="1" smtClean="0"/>
              <a:t>amplie</a:t>
            </a:r>
            <a:r>
              <a:rPr lang="es-MX" sz="1200" dirty="0" smtClean="0"/>
              <a:t> la casa, cada cuarto </a:t>
            </a:r>
            <a:r>
              <a:rPr lang="es-MX" sz="1200" dirty="0" err="1" smtClean="0"/>
              <a:t>tendra</a:t>
            </a:r>
            <a:r>
              <a:rPr lang="es-MX" sz="1200" dirty="0" smtClean="0"/>
              <a:t> su propia losa. en caso de necesitar un cuarto mas grande, y la suma del lado largo mas lado corto de mas de nueve metros, se pone una viga en medio del cuarto o un muro en el cual se apoye la losa.</a:t>
            </a:r>
          </a:p>
          <a:p>
            <a:endParaRPr lang="es-MX" sz="1200" dirty="0"/>
          </a:p>
        </p:txBody>
      </p:sp>
      <p:pic>
        <p:nvPicPr>
          <p:cNvPr id="43010" name="Picture 2" descr="http://3.bp.blogspot.com/_4U7rE4K7L-o/TLKYqp88btI/AAAAAAAAAeE/GAgV0cRqSJE/s400/UNO.bmp"/>
          <p:cNvPicPr>
            <a:picLocks noChangeAspect="1" noChangeArrowheads="1"/>
          </p:cNvPicPr>
          <p:nvPr/>
        </p:nvPicPr>
        <p:blipFill>
          <a:blip r:embed="rId2" cstate="print"/>
          <a:srcRect/>
          <a:stretch>
            <a:fillRect/>
          </a:stretch>
        </p:blipFill>
        <p:spPr bwMode="auto">
          <a:xfrm>
            <a:off x="1907704" y="2636912"/>
            <a:ext cx="6180444" cy="381642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980728"/>
            <a:ext cx="8712968" cy="2677656"/>
          </a:xfrm>
          <a:prstGeom prst="rect">
            <a:avLst/>
          </a:prstGeom>
          <a:noFill/>
        </p:spPr>
        <p:txBody>
          <a:bodyPr wrap="square" rtlCol="0">
            <a:spAutoFit/>
          </a:bodyPr>
          <a:lstStyle/>
          <a:p>
            <a:pPr fontAlgn="base"/>
            <a:r>
              <a:rPr lang="es-MX" sz="1200" dirty="0"/>
              <a:t>Estructuralmente la losa se clasifica en unidireccional y bidireccional. La primera está apoyada continuamente en dos extremos opuestos, de modo que trabaja flexionándose de modo similar a como lo hace una viga simplemente apoyada. la segunda se apoya continuamente en sus cuatro bordes y su comportamiento estructural es algo más complejo. </a:t>
            </a:r>
            <a:br>
              <a:rPr lang="es-MX" sz="1200" dirty="0"/>
            </a:br>
            <a:r>
              <a:rPr lang="es-MX" sz="1200" dirty="0"/>
              <a:t/>
            </a:r>
            <a:br>
              <a:rPr lang="es-MX" sz="1200" dirty="0"/>
            </a:br>
            <a:r>
              <a:rPr lang="es-MX" sz="1200" dirty="0"/>
              <a:t>Constructivamente, existen losas de concreto armado macizas y aligeradas. Las macizas se usan para espacios más reducidos y son llenas en todo su volumen, es decir no tienen espacios vacíos como si las aligeradas. Las aligeradas se construyen dejando espacios vacíos bajo su cara inferior, de</a:t>
            </a:r>
          </a:p>
          <a:p>
            <a:pPr fontAlgn="base"/>
            <a:r>
              <a:rPr lang="es-MX" sz="1200" dirty="0"/>
              <a:t>modo que tengan menos concreto y sean mas livianas; ello permite que se </a:t>
            </a:r>
            <a:r>
              <a:rPr lang="es-MX" sz="1200" dirty="0" smtClean="0"/>
              <a:t>pueden </a:t>
            </a:r>
            <a:r>
              <a:rPr lang="es-MX" sz="1200" dirty="0"/>
              <a:t>usar en espacios más grandes (con una mayor distancia entre apoyos).</a:t>
            </a:r>
            <a:br>
              <a:rPr lang="es-MX" sz="1200" dirty="0"/>
            </a:br>
            <a:r>
              <a:rPr lang="es-MX" sz="1200" dirty="0"/>
              <a:t/>
            </a:r>
            <a:br>
              <a:rPr lang="es-MX" sz="1200" dirty="0"/>
            </a:br>
            <a:r>
              <a:rPr lang="es-MX" sz="1200" dirty="0"/>
              <a:t>A nivel estructural las losas </a:t>
            </a:r>
            <a:r>
              <a:rPr lang="es-MX" sz="1200" dirty="0" err="1"/>
              <a:t>tambien</a:t>
            </a:r>
            <a:r>
              <a:rPr lang="es-MX" sz="1200" dirty="0"/>
              <a:t> se pueden clasificar como: diafragmas rígidos o diafragmas flexibles. Las primeras se apoyan en el resto de la estructura (las viga y columnas) sin deformarse en el momento de un movimiento sísmico. Las segundas se deforman en mayor o menor grado durante la misma circunstancia. </a:t>
            </a:r>
          </a:p>
          <a:p>
            <a:endParaRPr lang="es-MX"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980728"/>
            <a:ext cx="8784976" cy="3416320"/>
          </a:xfrm>
          <a:prstGeom prst="rect">
            <a:avLst/>
          </a:prstGeom>
          <a:noFill/>
        </p:spPr>
        <p:txBody>
          <a:bodyPr wrap="square" rtlCol="0">
            <a:spAutoFit/>
          </a:bodyPr>
          <a:lstStyle/>
          <a:p>
            <a:r>
              <a:rPr lang="es-MX" sz="1200" dirty="0"/>
              <a:t>En cuanto a su función estructural, las losas pueden dividirse en cuatro:</a:t>
            </a:r>
            <a:r>
              <a:rPr lang="es-MX" sz="1200" dirty="0" smtClean="0"/>
              <a:t/>
            </a:r>
            <a:br>
              <a:rPr lang="es-MX" sz="1200" dirty="0" smtClean="0"/>
            </a:br>
            <a:r>
              <a:rPr lang="es-MX" sz="1200" dirty="0"/>
              <a:t>*Losa Azotea: Ultima loza en el nivel más alto de la construcción.</a:t>
            </a:r>
            <a:r>
              <a:rPr lang="es-MX" sz="1200" dirty="0" smtClean="0"/>
              <a:t/>
            </a:r>
            <a:br>
              <a:rPr lang="es-MX" sz="1200" dirty="0" smtClean="0"/>
            </a:br>
            <a:r>
              <a:rPr lang="es-MX" sz="1200" dirty="0"/>
              <a:t>*Losa de cimentación: losa corrida bajo toda la construcción, su función es distribuir toda la carga de la estructura en el terreno de apoyo.</a:t>
            </a:r>
            <a:r>
              <a:rPr lang="es-MX" sz="1200" dirty="0" smtClean="0"/>
              <a:t/>
            </a:r>
            <a:br>
              <a:rPr lang="es-MX" sz="1200" dirty="0" smtClean="0"/>
            </a:br>
            <a:r>
              <a:rPr lang="es-MX" sz="1200" dirty="0"/>
              <a:t>*losa de entrepiso: losa </a:t>
            </a:r>
            <a:r>
              <a:rPr lang="es-MX" sz="1200" dirty="0" smtClean="0"/>
              <a:t>que </a:t>
            </a:r>
            <a:r>
              <a:rPr lang="es-MX" sz="1200" dirty="0"/>
              <a:t>funciona como piso de un nivel superior y techo para un nivel inferior.</a:t>
            </a:r>
            <a:r>
              <a:rPr lang="es-MX" sz="1200" dirty="0" smtClean="0"/>
              <a:t/>
            </a:r>
            <a:br>
              <a:rPr lang="es-MX" sz="1200" dirty="0" smtClean="0"/>
            </a:br>
            <a:r>
              <a:rPr lang="es-MX" sz="1200" dirty="0"/>
              <a:t>*Losa tapa: losa </a:t>
            </a:r>
            <a:r>
              <a:rPr lang="es-MX" sz="1200" dirty="0" smtClean="0"/>
              <a:t>que </a:t>
            </a:r>
            <a:r>
              <a:rPr lang="es-MX" sz="1200" dirty="0"/>
              <a:t>cubre la retícula formada por las contra trabes de un cajón de cimentación, permitiendo circular sobre este, funcionado como un entrepiso</a:t>
            </a:r>
            <a:r>
              <a:rPr lang="es-MX" sz="1200" dirty="0" smtClean="0"/>
              <a:t>.</a:t>
            </a:r>
          </a:p>
          <a:p>
            <a:endParaRPr lang="es-ES" sz="1200" dirty="0"/>
          </a:p>
          <a:p>
            <a:pPr fontAlgn="base"/>
            <a:r>
              <a:rPr lang="es-MX" sz="1200" dirty="0"/>
              <a:t>LOSA MACIZA</a:t>
            </a:r>
            <a:r>
              <a:rPr lang="es-MX" sz="1200" dirty="0" smtClean="0"/>
              <a:t/>
            </a:r>
            <a:br>
              <a:rPr lang="es-MX" sz="1200" dirty="0" smtClean="0"/>
            </a:br>
            <a:r>
              <a:rPr lang="es-MX" sz="1200" dirty="0"/>
              <a:t>Placa de concreto armado que cubre claros máximos recomendables de 5.00 m. El   peralte máximo será de 12 cm, esta losa podría cubrir claros mayores, lo cual incrementaría su peralte, aumentado a su vez el peso por metro cuadrado, en cuyo caso lo más recomendable seria dividir el tablero con una trabe secundaria o utilizar otro sistema de losa.</a:t>
            </a:r>
            <a:r>
              <a:rPr lang="es-MX" sz="1200" dirty="0" smtClean="0"/>
              <a:t/>
            </a:r>
            <a:br>
              <a:rPr lang="es-MX" sz="1200" dirty="0" smtClean="0"/>
            </a:br>
            <a:r>
              <a:rPr lang="es-MX" sz="1200" dirty="0"/>
              <a:t>El armado mínimo será a base de varilla de 3/8” de diámetro o la resultante del cálculo, igualmente la distancia o separación entre ellas será basado en el producto de este</a:t>
            </a:r>
            <a:r>
              <a:rPr lang="es-MX" sz="1200" dirty="0" smtClean="0"/>
              <a:t>.</a:t>
            </a:r>
            <a:r>
              <a:rPr lang="es-MX" sz="1200" dirty="0"/>
              <a:t> La </a:t>
            </a:r>
            <a:r>
              <a:rPr lang="es-MX" sz="1200" dirty="0" smtClean="0"/>
              <a:t>cimbra para </a:t>
            </a:r>
            <a:r>
              <a:rPr lang="es-MX" sz="1200" dirty="0"/>
              <a:t>losa maciza permanecerá durante 15 días (utilizando cemento tipo 1), en este tiempo la losa ya puede auto sustentarse.</a:t>
            </a:r>
          </a:p>
          <a:p>
            <a:r>
              <a:rPr lang="es-MX" sz="1200" dirty="0" smtClean="0"/>
              <a:t> </a:t>
            </a:r>
            <a:br>
              <a:rPr lang="es-MX" sz="1200" dirty="0" smtClean="0"/>
            </a:br>
            <a:r>
              <a:rPr lang="es-MX" sz="1200" dirty="0" smtClean="0"/>
              <a:t/>
            </a:r>
            <a:br>
              <a:rPr lang="es-MX" sz="1200" dirty="0" smtClean="0"/>
            </a:br>
            <a:endParaRPr lang="es-MX" sz="1200" dirty="0"/>
          </a:p>
        </p:txBody>
      </p:sp>
      <p:pic>
        <p:nvPicPr>
          <p:cNvPr id="40962" name="Picture 2" descr="http://2.bp.blogspot.com/_YsjxHgYU6u8/ScjrB_O0H3I/AAAAAAAAAAs/QzdXBE_bW7s/s320/17005-losa-maciza-plana%5B1%5D.gif"/>
          <p:cNvPicPr>
            <a:picLocks noChangeAspect="1" noChangeArrowheads="1"/>
          </p:cNvPicPr>
          <p:nvPr/>
        </p:nvPicPr>
        <p:blipFill>
          <a:blip r:embed="rId2" cstate="print"/>
          <a:srcRect/>
          <a:stretch>
            <a:fillRect/>
          </a:stretch>
        </p:blipFill>
        <p:spPr bwMode="auto">
          <a:xfrm>
            <a:off x="2627784" y="3861048"/>
            <a:ext cx="4104456" cy="282181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124744"/>
            <a:ext cx="8712968" cy="646331"/>
          </a:xfrm>
          <a:prstGeom prst="rect">
            <a:avLst/>
          </a:prstGeom>
          <a:noFill/>
        </p:spPr>
        <p:txBody>
          <a:bodyPr wrap="square" rtlCol="0">
            <a:spAutoFit/>
          </a:bodyPr>
          <a:lstStyle/>
          <a:p>
            <a:r>
              <a:rPr lang="es-MX" sz="1200" dirty="0"/>
              <a:t>Son aquellas placas fabricadas en concreto y </a:t>
            </a:r>
            <a:r>
              <a:rPr lang="es-MX" sz="1200" dirty="0" err="1"/>
              <a:t>aljeradas</a:t>
            </a:r>
            <a:r>
              <a:rPr lang="es-MX" sz="1200" dirty="0"/>
              <a:t> en materiales seleccionados por sus </a:t>
            </a:r>
            <a:r>
              <a:rPr lang="es-MX" sz="1200" dirty="0" err="1"/>
              <a:t>cualidedes</a:t>
            </a:r>
            <a:r>
              <a:rPr lang="es-MX" sz="1200" dirty="0"/>
              <a:t> </a:t>
            </a:r>
            <a:r>
              <a:rPr lang="es-MX" sz="1200" dirty="0" err="1"/>
              <a:t>alijerantes</a:t>
            </a:r>
            <a:r>
              <a:rPr lang="es-MX" sz="1200" dirty="0"/>
              <a:t> reduciendo el peso en la estructura pero sin reducir su resistencia estos elementos pueden ser </a:t>
            </a:r>
            <a:r>
              <a:rPr lang="es-MX" sz="1200" dirty="0" err="1"/>
              <a:t>icopor</a:t>
            </a:r>
            <a:r>
              <a:rPr lang="es-MX" sz="1200" dirty="0"/>
              <a:t>, cajas de guadua, bloques. Estos elementos </a:t>
            </a:r>
            <a:r>
              <a:rPr lang="es-MX" sz="1200" dirty="0" err="1"/>
              <a:t>despues</a:t>
            </a:r>
            <a:r>
              <a:rPr lang="es-MX" sz="1200" dirty="0"/>
              <a:t> de haber curado el concreto en su totalidad son retirados creando </a:t>
            </a:r>
            <a:r>
              <a:rPr lang="es-MX" sz="1200" dirty="0" err="1"/>
              <a:t>asi</a:t>
            </a:r>
            <a:r>
              <a:rPr lang="es-MX" sz="1200" dirty="0"/>
              <a:t> las placas aligeradas.</a:t>
            </a:r>
          </a:p>
        </p:txBody>
      </p:sp>
      <p:pic>
        <p:nvPicPr>
          <p:cNvPr id="39938" name="Picture 2" descr="http://4.bp.blogspot.com/_YsjxHgYU6u8/ScjqKEW9ORI/AAAAAAAAAAc/R7X8kTiiPPo/s320/concrecauca_14-01%5B1%5D.jpg"/>
          <p:cNvPicPr>
            <a:picLocks noChangeAspect="1" noChangeArrowheads="1"/>
          </p:cNvPicPr>
          <p:nvPr/>
        </p:nvPicPr>
        <p:blipFill>
          <a:blip r:embed="rId2" cstate="print"/>
          <a:srcRect/>
          <a:stretch>
            <a:fillRect/>
          </a:stretch>
        </p:blipFill>
        <p:spPr bwMode="auto">
          <a:xfrm>
            <a:off x="4067944" y="1988840"/>
            <a:ext cx="3882170" cy="2232248"/>
          </a:xfrm>
          <a:prstGeom prst="rect">
            <a:avLst/>
          </a:prstGeom>
          <a:noFill/>
        </p:spPr>
      </p:pic>
      <p:pic>
        <p:nvPicPr>
          <p:cNvPr id="39940" name="Picture 4" descr="http://civilgeeks.com/wp-content/uploads/2011/09/184.png"/>
          <p:cNvPicPr>
            <a:picLocks noChangeAspect="1" noChangeArrowheads="1"/>
          </p:cNvPicPr>
          <p:nvPr/>
        </p:nvPicPr>
        <p:blipFill>
          <a:blip r:embed="rId3" cstate="print"/>
          <a:srcRect/>
          <a:stretch>
            <a:fillRect/>
          </a:stretch>
        </p:blipFill>
        <p:spPr bwMode="auto">
          <a:xfrm>
            <a:off x="467544" y="1988840"/>
            <a:ext cx="3069341" cy="2232248"/>
          </a:xfrm>
          <a:prstGeom prst="rect">
            <a:avLst/>
          </a:prstGeom>
          <a:noFill/>
        </p:spPr>
      </p:pic>
      <p:pic>
        <p:nvPicPr>
          <p:cNvPr id="39942" name="Picture 6" descr="http://civilgeeks.com/wp-content/uploads/2011/09/193.png"/>
          <p:cNvPicPr>
            <a:picLocks noChangeAspect="1" noChangeArrowheads="1"/>
          </p:cNvPicPr>
          <p:nvPr/>
        </p:nvPicPr>
        <p:blipFill>
          <a:blip r:embed="rId4" cstate="print"/>
          <a:srcRect/>
          <a:stretch>
            <a:fillRect/>
          </a:stretch>
        </p:blipFill>
        <p:spPr bwMode="auto">
          <a:xfrm>
            <a:off x="2699792" y="4509120"/>
            <a:ext cx="4732429" cy="194421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0"/>
            <a:ext cx="8640960" cy="4862870"/>
          </a:xfrm>
          <a:prstGeom prst="rect">
            <a:avLst/>
          </a:prstGeom>
          <a:noFill/>
        </p:spPr>
        <p:txBody>
          <a:bodyPr wrap="square" rtlCol="0">
            <a:spAutoFit/>
          </a:bodyPr>
          <a:lstStyle/>
          <a:p>
            <a:r>
              <a:rPr lang="es-MX" sz="1000" b="1" dirty="0"/>
              <a:t>Losas Nervadas o </a:t>
            </a:r>
            <a:r>
              <a:rPr lang="es-MX" sz="1000" b="1" dirty="0" smtClean="0"/>
              <a:t>Reticulares</a:t>
            </a:r>
          </a:p>
          <a:p>
            <a:endParaRPr lang="es-ES" sz="1000" b="1" dirty="0"/>
          </a:p>
          <a:p>
            <a:r>
              <a:rPr lang="es-MX" sz="1000" dirty="0"/>
              <a:t>Este tipo de losas se elabora a base de un sistema de entramado de trabes cruzadas que forman una retícula, dejando huecos intermedios que pueden ser ocupados permanentemente por bloques huecos o materiales cuyo peso volumétrico no exceda de 900kg/m y sean capaces de resistir una carga concentrada de una tonelada. La combinación de elementos prefabricados de concreto simple en forma de cajones con nervaduras de concreto reforzado colado en el lugar que forman una retícula que rodea por sus cuatro costados a los bloques prefabricados. También pueden colocarse, temporalmente a manera de cimbra para el colado de las trabes, casetones de plástico prefabricados que una vez fraguado el concreto deben retirarse y lavarse para usos posteriores. Con lo que resulta una losa liviana, de espesor uniforme</a:t>
            </a:r>
            <a:r>
              <a:rPr lang="es-MX" sz="1000" dirty="0" smtClean="0"/>
              <a:t>.</a:t>
            </a:r>
          </a:p>
          <a:p>
            <a:endParaRPr lang="es-MX" sz="1000" dirty="0"/>
          </a:p>
          <a:p>
            <a:r>
              <a:rPr lang="es-MX" sz="1000" dirty="0" smtClean="0"/>
              <a:t>Entre sus ventajas se encuentra</a:t>
            </a:r>
            <a:br>
              <a:rPr lang="es-MX" sz="1000" dirty="0" smtClean="0"/>
            </a:br>
            <a:r>
              <a:rPr lang="es-MX" sz="1000" dirty="0" smtClean="0"/>
              <a:t>• Los esfuerzos de flexión y corte son relativamente bajos y repartidos en grandes </a:t>
            </a:r>
            <a:r>
              <a:rPr lang="es-MX" sz="1000" dirty="0" err="1" smtClean="0"/>
              <a:t>areas</a:t>
            </a:r>
            <a:r>
              <a:rPr lang="es-MX" sz="1000" dirty="0" smtClean="0"/>
              <a:t>.</a:t>
            </a:r>
            <a:br>
              <a:rPr lang="es-MX" sz="1000" dirty="0" smtClean="0"/>
            </a:br>
            <a:r>
              <a:rPr lang="es-MX" sz="1000" dirty="0" smtClean="0"/>
              <a:t>• Permite colocar muros divisorios libremente.</a:t>
            </a:r>
            <a:br>
              <a:rPr lang="es-MX" sz="1000" dirty="0" smtClean="0"/>
            </a:br>
            <a:r>
              <a:rPr lang="es-MX" sz="1000" dirty="0" smtClean="0"/>
              <a:t>• Se puede apoyar directamente sobre las columnas sin necesidad de trabes de carga entre columna y columna.</a:t>
            </a:r>
            <a:br>
              <a:rPr lang="es-MX" sz="1000" dirty="0" smtClean="0"/>
            </a:br>
            <a:r>
              <a:rPr lang="es-MX" sz="1000" dirty="0" smtClean="0"/>
              <a:t>• Resiste fuertes cargas concentradas, ya que se distribuyen a </a:t>
            </a:r>
            <a:r>
              <a:rPr lang="es-MX" sz="1000" dirty="0" err="1" smtClean="0"/>
              <a:t>areas</a:t>
            </a:r>
            <a:r>
              <a:rPr lang="es-MX" sz="1000" dirty="0" smtClean="0"/>
              <a:t> muy grandes a través de las nervaduras cercanas de ambas direcciones.</a:t>
            </a:r>
            <a:br>
              <a:rPr lang="es-MX" sz="1000" dirty="0" smtClean="0"/>
            </a:br>
            <a:r>
              <a:rPr lang="es-MX" sz="1000" dirty="0" smtClean="0"/>
              <a:t>• Las losas reticulares son más livianas y más rígidas que las losas macizas.</a:t>
            </a:r>
            <a:br>
              <a:rPr lang="es-MX" sz="1000" dirty="0" smtClean="0"/>
            </a:br>
            <a:r>
              <a:rPr lang="es-MX" sz="1000" dirty="0" smtClean="0"/>
              <a:t>• El volumen de los colados en la obra es reducido.</a:t>
            </a:r>
            <a:br>
              <a:rPr lang="es-MX" sz="1000" dirty="0" smtClean="0"/>
            </a:br>
            <a:r>
              <a:rPr lang="es-MX" sz="1000" dirty="0" smtClean="0"/>
              <a:t>• Mayor duración de la madera de cimbra, ya que sólo se adhiere a las nervaduras, y puede utilizarse más veces</a:t>
            </a:r>
            <a:br>
              <a:rPr lang="es-MX" sz="1000" dirty="0" smtClean="0"/>
            </a:br>
            <a:r>
              <a:rPr lang="es-MX" sz="1000" dirty="0" smtClean="0"/>
              <a:t>• Este sistema reticular celulado da a las estructuras un aspecto agradable de ligereza y esbeltez.</a:t>
            </a:r>
            <a:br>
              <a:rPr lang="es-MX" sz="1000" dirty="0" smtClean="0"/>
            </a:br>
            <a:r>
              <a:rPr lang="es-MX" sz="1000" dirty="0" smtClean="0"/>
              <a:t>• El entrepiso plano por ambas caras le da un aspecto mucho más limpio a la estructura y permite aprovechar la altura real que hay de piso a techo para el paso de luz natural. La superficie para acabados presenta características óptimas para que le yeso se adhiera perfectamente, dejando una superficie lisa, sin ocasionar grietas.</a:t>
            </a:r>
            <a:br>
              <a:rPr lang="es-MX" sz="1000" dirty="0" smtClean="0"/>
            </a:br>
            <a:r>
              <a:rPr lang="es-MX" sz="1000" dirty="0" smtClean="0"/>
              <a:t>• Permite la modulación con claros cada vez mayores, lo que significa una reducción considerable en el número de columnas.</a:t>
            </a:r>
            <a:br>
              <a:rPr lang="es-MX" sz="1000" dirty="0" smtClean="0"/>
            </a:br>
            <a:r>
              <a:rPr lang="es-MX" sz="1000" dirty="0" smtClean="0"/>
              <a:t>• La construcción de este tipo de losa proporciona un aislamiento acústico y térmico.</a:t>
            </a:r>
            <a:br>
              <a:rPr lang="es-MX" sz="1000" dirty="0" smtClean="0"/>
            </a:br>
            <a:r>
              <a:rPr lang="es-MX" sz="1000" dirty="0" smtClean="0"/>
              <a:t>• La ausencia de trabes a la vista elimina el falso plafón.</a:t>
            </a:r>
            <a:br>
              <a:rPr lang="es-MX" sz="1000" dirty="0" smtClean="0"/>
            </a:br>
            <a:r>
              <a:rPr lang="es-MX" sz="1000" dirty="0" smtClean="0"/>
              <a:t>• Permite la presencia de voladizos de las losas, que alcanzan sin problema 3 y 4 metros.</a:t>
            </a:r>
            <a:br>
              <a:rPr lang="es-MX" sz="1000" dirty="0" smtClean="0"/>
            </a:br>
            <a:r>
              <a:rPr lang="es-MX" sz="1000" dirty="0" smtClean="0"/>
              <a:t>• Mayor rigidez de los entrepisos, gran estabilidad a las cargas dinámicas, soporta cargas muy fuertes.</a:t>
            </a:r>
            <a:br>
              <a:rPr lang="es-MX" sz="1000" dirty="0" smtClean="0"/>
            </a:br>
            <a:r>
              <a:rPr lang="es-MX" sz="1000" dirty="0" smtClean="0"/>
              <a:t>• Su aplicación es muy variada y flexible, bien puede utilizarse en edificios de pocos niveles, ó grandes edificaciones, para construcciones de índole público, escuelas, centros comerciales, hospitales, oficinas, multifamiliares, bodegas, almacenes, construcciones industriales ó casas económicas en serie o residencias particulares.</a:t>
            </a:r>
            <a:br>
              <a:rPr lang="es-MX" sz="1000" dirty="0" smtClean="0"/>
            </a:br>
            <a:r>
              <a:rPr lang="es-MX" sz="1000" dirty="0" smtClean="0"/>
              <a:t/>
            </a:r>
            <a:br>
              <a:rPr lang="es-MX" sz="1000" dirty="0" smtClean="0"/>
            </a:br>
            <a:endParaRPr lang="es-MX" sz="1000" dirty="0"/>
          </a:p>
        </p:txBody>
      </p:sp>
      <p:pic>
        <p:nvPicPr>
          <p:cNvPr id="38914" name="Picture 2" descr="http://1.bp.blogspot.com/-Ppoe8jQwZ-c/Tl34i21xvSI/AAAAAAAAAA8/97Ot2r5YPTg/s1600/forjado-reticular-2.jpg"/>
          <p:cNvPicPr>
            <a:picLocks noChangeAspect="1" noChangeArrowheads="1"/>
          </p:cNvPicPr>
          <p:nvPr/>
        </p:nvPicPr>
        <p:blipFill>
          <a:blip r:embed="rId2" cstate="print"/>
          <a:srcRect/>
          <a:stretch>
            <a:fillRect/>
          </a:stretch>
        </p:blipFill>
        <p:spPr bwMode="auto">
          <a:xfrm>
            <a:off x="3131840" y="4365104"/>
            <a:ext cx="4125457" cy="23762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836712"/>
            <a:ext cx="8640960" cy="2308324"/>
          </a:xfrm>
          <a:prstGeom prst="rect">
            <a:avLst/>
          </a:prstGeom>
          <a:noFill/>
        </p:spPr>
        <p:txBody>
          <a:bodyPr wrap="square" rtlCol="0">
            <a:spAutoFit/>
          </a:bodyPr>
          <a:lstStyle/>
          <a:p>
            <a:r>
              <a:rPr lang="es-MX" sz="1200" dirty="0" smtClean="0"/>
              <a:t/>
            </a:r>
            <a:br>
              <a:rPr lang="es-MX" sz="1200" dirty="0" smtClean="0"/>
            </a:br>
            <a:r>
              <a:rPr lang="es-MX" sz="1200" dirty="0" smtClean="0"/>
              <a:t>Los cajones prefabricados se colocan sobre una cimbra plana, dispuestos por pares, uno de fondo y otro de tapa que forman una celda interior cerrada, en el espacio que queda entre los bloques se coloca el refuerzo y se cuela el concreto de las nervaduras. Los cajones y las nervaduras pasan a formar nervaduras de sección doble T, que son elementos resistentes del entrepiso reticular celulado. Para que las secciones doble T sean estructuralmente correctas, debe admitirse un monolitismo absoluto entre los elementos prefabricas y el concreto colado en el lugar.</a:t>
            </a:r>
          </a:p>
          <a:p>
            <a:r>
              <a:rPr lang="es-MX" sz="1200" dirty="0" smtClean="0"/>
              <a:t/>
            </a:r>
            <a:br>
              <a:rPr lang="es-MX" sz="1200" dirty="0" smtClean="0"/>
            </a:br>
            <a:r>
              <a:rPr lang="es-MX" sz="1200" dirty="0" smtClean="0"/>
              <a:t>Los bloques </a:t>
            </a:r>
            <a:r>
              <a:rPr lang="es-MX" sz="1200" dirty="0" err="1" smtClean="0"/>
              <a:t>precolados</a:t>
            </a:r>
            <a:r>
              <a:rPr lang="es-MX" sz="1200" dirty="0" smtClean="0"/>
              <a:t> se fabrican en tres peraltes diferentes: 20, 17.5 y 12.5centímetros. En planta las dimensiones </a:t>
            </a:r>
            <a:r>
              <a:rPr lang="es-MX" sz="1200" dirty="0" err="1" smtClean="0"/>
              <a:t>standard</a:t>
            </a:r>
            <a:r>
              <a:rPr lang="es-MX" sz="1200" dirty="0" smtClean="0"/>
              <a:t> son: 85 x 85cm, 85 x 75cm y 65 x 65cm. Combinando varias medidas de bloques haciendo variar ligeramente el ancho de las nervaduras, se puede cubrir cualquier claro. El concreto utilizado en la fabricación es de una resistencia mínima de 140kg/cm a los 28 días. El espesor promedio de la pared del bloque es de 1.5cm y el fondo de 1.5 a 3 cm.</a:t>
            </a:r>
          </a:p>
          <a:p>
            <a:endParaRPr lang="es-MX" sz="1200" dirty="0"/>
          </a:p>
        </p:txBody>
      </p:sp>
      <p:pic>
        <p:nvPicPr>
          <p:cNvPr id="37890" name="Picture 2" descr="http://1.bp.blogspot.com/-zWpUtlUFi_M/Tl34CeGhaaI/AAAAAAAAAA0/5WF-IiRvqA0/s1600/losa+nervada.png"/>
          <p:cNvPicPr>
            <a:picLocks noChangeAspect="1" noChangeArrowheads="1"/>
          </p:cNvPicPr>
          <p:nvPr/>
        </p:nvPicPr>
        <p:blipFill>
          <a:blip r:embed="rId2" cstate="print"/>
          <a:srcRect/>
          <a:stretch>
            <a:fillRect/>
          </a:stretch>
        </p:blipFill>
        <p:spPr bwMode="auto">
          <a:xfrm>
            <a:off x="4932040" y="3212976"/>
            <a:ext cx="3886668" cy="3096344"/>
          </a:xfrm>
          <a:prstGeom prst="rect">
            <a:avLst/>
          </a:prstGeom>
          <a:noFill/>
        </p:spPr>
      </p:pic>
      <p:pic>
        <p:nvPicPr>
          <p:cNvPr id="37892" name="Picture 4" descr="http://html.rincondelvago.com/0002414131.png"/>
          <p:cNvPicPr>
            <a:picLocks noChangeAspect="1" noChangeArrowheads="1"/>
          </p:cNvPicPr>
          <p:nvPr/>
        </p:nvPicPr>
        <p:blipFill>
          <a:blip r:embed="rId3" cstate="print"/>
          <a:srcRect/>
          <a:stretch>
            <a:fillRect/>
          </a:stretch>
        </p:blipFill>
        <p:spPr bwMode="auto">
          <a:xfrm>
            <a:off x="179512" y="3573016"/>
            <a:ext cx="4557268" cy="252028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3356992"/>
            <a:ext cx="8712968" cy="2492990"/>
          </a:xfrm>
          <a:prstGeom prst="rect">
            <a:avLst/>
          </a:prstGeom>
          <a:noFill/>
        </p:spPr>
        <p:txBody>
          <a:bodyPr wrap="square" rtlCol="0">
            <a:spAutoFit/>
          </a:bodyPr>
          <a:lstStyle/>
          <a:p>
            <a:r>
              <a:rPr lang="es-MX" sz="1200" dirty="0"/>
              <a:t>El sistema de losa prefabricada, o de Vigueta y Bovedilla, consta principalmente de 2 elementos prefabricados: la </a:t>
            </a:r>
            <a:r>
              <a:rPr lang="es-MX" sz="1200" dirty="0" err="1"/>
              <a:t>semivigueta</a:t>
            </a:r>
            <a:r>
              <a:rPr lang="es-MX" sz="1200" dirty="0"/>
              <a:t> de alma abierta y las bovedillas de </a:t>
            </a:r>
            <a:r>
              <a:rPr lang="es-MX" sz="1200" dirty="0" err="1"/>
              <a:t>poliestireno</a:t>
            </a:r>
            <a:r>
              <a:rPr lang="es-MX" sz="1200" dirty="0"/>
              <a:t> o concreto. Una vez armadas y colocadas en su obra, se complementa el sistema con malla </a:t>
            </a:r>
            <a:r>
              <a:rPr lang="es-MX" sz="1200" dirty="0" err="1"/>
              <a:t>electrosoldada</a:t>
            </a:r>
            <a:r>
              <a:rPr lang="es-MX" sz="1200" dirty="0"/>
              <a:t> y se vacía concreto para losas (</a:t>
            </a:r>
            <a:r>
              <a:rPr lang="es-MX" sz="1200" dirty="0" err="1"/>
              <a:t>f´c</a:t>
            </a:r>
            <a:r>
              <a:rPr lang="es-MX" sz="1200" dirty="0"/>
              <a:t> &gt; 200kg/cm ) en el alma de la </a:t>
            </a:r>
            <a:r>
              <a:rPr lang="es-MX" sz="1200" dirty="0" err="1"/>
              <a:t>semivigueta</a:t>
            </a:r>
            <a:r>
              <a:rPr lang="es-MX" sz="1200" dirty="0"/>
              <a:t> y sobre la malla y la bovedilla para formar una capa de compresión, creando losas monolíticas. </a:t>
            </a:r>
          </a:p>
          <a:p>
            <a:r>
              <a:rPr lang="es-MX" sz="1200" dirty="0"/>
              <a:t>  </a:t>
            </a:r>
          </a:p>
          <a:p>
            <a:r>
              <a:rPr lang="es-MX" sz="1200" i="1" dirty="0"/>
              <a:t>Ventajas</a:t>
            </a:r>
          </a:p>
          <a:p>
            <a:r>
              <a:rPr lang="es-MX" sz="1200" dirty="0"/>
              <a:t>Es la losa más económica</a:t>
            </a:r>
          </a:p>
          <a:p>
            <a:r>
              <a:rPr lang="es-MX" sz="1200" dirty="0"/>
              <a:t>Cumple con las normas nacionales (</a:t>
            </a:r>
            <a:r>
              <a:rPr lang="es-MX" sz="1200" b="1" dirty="0"/>
              <a:t>NMX C 406-1997-ONNCCE</a:t>
            </a:r>
            <a:r>
              <a:rPr lang="es-MX" sz="1200" dirty="0"/>
              <a:t>)</a:t>
            </a:r>
          </a:p>
          <a:p>
            <a:r>
              <a:rPr lang="es-MX" sz="1200" dirty="0"/>
              <a:t>Soporta sobrecargas de hasta 600 kg/m2</a:t>
            </a:r>
          </a:p>
          <a:p>
            <a:r>
              <a:rPr lang="es-MX" sz="1200" dirty="0"/>
              <a:t>Ligera. Su peso es 40% menor al de los sistemas tradicionales</a:t>
            </a:r>
          </a:p>
          <a:p>
            <a:r>
              <a:rPr lang="es-MX" sz="1200" dirty="0"/>
              <a:t>Monolítica, pues el alma de la vigueta, la capa de compresión y las cadenas o trabes forman una unidad</a:t>
            </a:r>
          </a:p>
          <a:p>
            <a:r>
              <a:rPr lang="es-MX" sz="1200" dirty="0"/>
              <a:t>Agiliza el proceso de construcción</a:t>
            </a:r>
          </a:p>
          <a:p>
            <a:endParaRPr lang="es-MX" sz="1200" dirty="0"/>
          </a:p>
        </p:txBody>
      </p:sp>
      <p:pic>
        <p:nvPicPr>
          <p:cNvPr id="46082" name="Picture 2" descr="http://www.prelosa.org/ws/images/articles/22/p_vigueta_bovedilla-medium.jpg"/>
          <p:cNvPicPr>
            <a:picLocks noChangeAspect="1" noChangeArrowheads="1"/>
          </p:cNvPicPr>
          <p:nvPr/>
        </p:nvPicPr>
        <p:blipFill>
          <a:blip r:embed="rId2" cstate="print"/>
          <a:srcRect/>
          <a:stretch>
            <a:fillRect/>
          </a:stretch>
        </p:blipFill>
        <p:spPr bwMode="auto">
          <a:xfrm>
            <a:off x="2123728" y="764704"/>
            <a:ext cx="4545896" cy="237626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052736"/>
            <a:ext cx="8712968" cy="461665"/>
          </a:xfrm>
          <a:prstGeom prst="rect">
            <a:avLst/>
          </a:prstGeom>
          <a:noFill/>
        </p:spPr>
        <p:txBody>
          <a:bodyPr wrap="square" rtlCol="0">
            <a:spAutoFit/>
          </a:bodyPr>
          <a:lstStyle/>
          <a:p>
            <a:r>
              <a:rPr lang="es-MX" sz="1200" dirty="0"/>
              <a:t>Cuando el hormigón ocupa todo el espesor de la losa se la llama </a:t>
            </a:r>
            <a:r>
              <a:rPr lang="es-MX" sz="1200" b="1" dirty="0"/>
              <a:t>Losa Maciza</a:t>
            </a:r>
            <a:r>
              <a:rPr lang="es-MX" sz="1200" dirty="0"/>
              <a:t>, y cuando parte del volumen de la losa es ocupado por materiales más livianos o espacios vacíos se la llama </a:t>
            </a:r>
            <a:r>
              <a:rPr lang="es-MX" sz="1200" b="1" dirty="0"/>
              <a:t>Losa Alivianada</a:t>
            </a:r>
            <a:r>
              <a:rPr lang="es-MX" sz="1200" dirty="0"/>
              <a:t> o </a:t>
            </a:r>
            <a:r>
              <a:rPr lang="es-MX" sz="1200" b="1" dirty="0"/>
              <a:t>Losa Aligerada</a:t>
            </a:r>
            <a:endParaRPr lang="es-MX" sz="1200" dirty="0"/>
          </a:p>
        </p:txBody>
      </p:sp>
      <p:pic>
        <p:nvPicPr>
          <p:cNvPr id="36866" name="Picture 2" descr="http://publiespe.espe.edu.ec/academicas/hormigon/Image576.gif"/>
          <p:cNvPicPr>
            <a:picLocks noChangeAspect="1" noChangeArrowheads="1"/>
          </p:cNvPicPr>
          <p:nvPr/>
        </p:nvPicPr>
        <p:blipFill>
          <a:blip r:embed="rId2" cstate="print"/>
          <a:srcRect/>
          <a:stretch>
            <a:fillRect/>
          </a:stretch>
        </p:blipFill>
        <p:spPr bwMode="auto">
          <a:xfrm>
            <a:off x="1763688" y="2276872"/>
            <a:ext cx="5324475" cy="26955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9832" y="764704"/>
            <a:ext cx="2581797" cy="369332"/>
          </a:xfrm>
          <a:prstGeom prst="rect">
            <a:avLst/>
          </a:prstGeom>
          <a:noFill/>
        </p:spPr>
        <p:txBody>
          <a:bodyPr wrap="none" rtlCol="0">
            <a:spAutoFit/>
          </a:bodyPr>
          <a:lstStyle/>
          <a:p>
            <a:r>
              <a:rPr lang="es-ES" dirty="0" smtClean="0"/>
              <a:t>Proceso de construcción</a:t>
            </a:r>
            <a:endParaRPr lang="es-MX" dirty="0"/>
          </a:p>
        </p:txBody>
      </p:sp>
      <p:pic>
        <p:nvPicPr>
          <p:cNvPr id="14338" name="Picture 2" descr="http://2.bp.blogspot.com/_4U7rE4K7L-o/TK5YYAVd-9I/AAAAAAAAAZk/ajU7OXlLQ6Q/s400/UNO.bmp"/>
          <p:cNvPicPr>
            <a:picLocks noChangeAspect="1" noChangeArrowheads="1"/>
          </p:cNvPicPr>
          <p:nvPr/>
        </p:nvPicPr>
        <p:blipFill>
          <a:blip r:embed="rId2" cstate="print"/>
          <a:srcRect/>
          <a:stretch>
            <a:fillRect/>
          </a:stretch>
        </p:blipFill>
        <p:spPr bwMode="auto">
          <a:xfrm>
            <a:off x="971600" y="1844824"/>
            <a:ext cx="6646892" cy="410445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1052736"/>
            <a:ext cx="8964488" cy="830997"/>
          </a:xfrm>
          <a:prstGeom prst="rect">
            <a:avLst/>
          </a:prstGeom>
          <a:noFill/>
        </p:spPr>
        <p:txBody>
          <a:bodyPr wrap="square" rtlCol="0">
            <a:spAutoFit/>
          </a:bodyPr>
          <a:lstStyle/>
          <a:p>
            <a:r>
              <a:rPr lang="es-MX" sz="1200" dirty="0"/>
              <a:t>Las losas alivianadas son las más populares en nuestro país por lo que, a pesar de que los códigos de diseño prácticamente no las toman en consideración, en este documento se realizará un análisis detallado de las especificaciones que les son aplicables.</a:t>
            </a:r>
          </a:p>
          <a:p>
            <a:r>
              <a:rPr lang="es-MX" sz="1200" dirty="0"/>
              <a:t>Los </a:t>
            </a:r>
            <a:r>
              <a:rPr lang="es-MX" sz="1200" dirty="0" err="1"/>
              <a:t>alivianamientos</a:t>
            </a:r>
            <a:r>
              <a:rPr lang="es-MX" sz="1200" dirty="0"/>
              <a:t> se pueden conseguir mediante mampuestos aligerados de hormigón (son los de mayor uso en nuestro medio), cerámica aligerada, formaletas plásticas recuperables o formaletas de madera.</a:t>
            </a:r>
          </a:p>
        </p:txBody>
      </p:sp>
      <p:pic>
        <p:nvPicPr>
          <p:cNvPr id="35842" name="Picture 2" descr="http://publiespe.espe.edu.ec/academicas/hormigon/Image577.gif"/>
          <p:cNvPicPr>
            <a:picLocks noChangeAspect="1" noChangeArrowheads="1"/>
          </p:cNvPicPr>
          <p:nvPr/>
        </p:nvPicPr>
        <p:blipFill>
          <a:blip r:embed="rId2" cstate="print"/>
          <a:srcRect/>
          <a:stretch>
            <a:fillRect/>
          </a:stretch>
        </p:blipFill>
        <p:spPr bwMode="auto">
          <a:xfrm>
            <a:off x="107504" y="2276872"/>
            <a:ext cx="3832757" cy="2448272"/>
          </a:xfrm>
          <a:prstGeom prst="rect">
            <a:avLst/>
          </a:prstGeom>
          <a:noFill/>
        </p:spPr>
      </p:pic>
      <p:pic>
        <p:nvPicPr>
          <p:cNvPr id="35844" name="Picture 4" descr="http://publiespe.espe.edu.ec/academicas/hormigon/Image578.gif"/>
          <p:cNvPicPr>
            <a:picLocks noChangeAspect="1" noChangeArrowheads="1"/>
          </p:cNvPicPr>
          <p:nvPr/>
        </p:nvPicPr>
        <p:blipFill>
          <a:blip r:embed="rId3" cstate="print"/>
          <a:srcRect/>
          <a:stretch>
            <a:fillRect/>
          </a:stretch>
        </p:blipFill>
        <p:spPr bwMode="auto">
          <a:xfrm>
            <a:off x="4211960" y="2348880"/>
            <a:ext cx="4766506" cy="237626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412776"/>
            <a:ext cx="8784976" cy="276999"/>
          </a:xfrm>
          <a:prstGeom prst="rect">
            <a:avLst/>
          </a:prstGeom>
          <a:noFill/>
        </p:spPr>
        <p:txBody>
          <a:bodyPr wrap="square" rtlCol="0">
            <a:spAutoFit/>
          </a:bodyPr>
          <a:lstStyle/>
          <a:p>
            <a:r>
              <a:rPr lang="es-MX" sz="1200" dirty="0"/>
              <a:t>Las dimensiones estándar y los pesos de los bloques aligerados de hormigón disponibles en el mercado son:</a:t>
            </a:r>
          </a:p>
        </p:txBody>
      </p:sp>
      <p:pic>
        <p:nvPicPr>
          <p:cNvPr id="34817" name="Picture 1"/>
          <p:cNvPicPr>
            <a:picLocks noChangeAspect="1" noChangeArrowheads="1"/>
          </p:cNvPicPr>
          <p:nvPr/>
        </p:nvPicPr>
        <p:blipFill>
          <a:blip r:embed="rId2" cstate="print"/>
          <a:srcRect l="4056" t="2429" r="8233" b="2429"/>
          <a:stretch>
            <a:fillRect/>
          </a:stretch>
        </p:blipFill>
        <p:spPr bwMode="auto">
          <a:xfrm>
            <a:off x="2555776" y="1916832"/>
            <a:ext cx="3744416" cy="439820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91680" y="476672"/>
            <a:ext cx="5400600" cy="369332"/>
          </a:xfrm>
          <a:prstGeom prst="rect">
            <a:avLst/>
          </a:prstGeom>
          <a:noFill/>
        </p:spPr>
        <p:txBody>
          <a:bodyPr wrap="square" rtlCol="0">
            <a:spAutoFit/>
          </a:bodyPr>
          <a:lstStyle/>
          <a:p>
            <a:r>
              <a:rPr lang="es-ES" b="1" dirty="0" smtClean="0"/>
              <a:t>Ficha técnica del sistema de vigueta y bovedilla</a:t>
            </a:r>
            <a:endParaRPr lang="es-MX" b="1" dirty="0"/>
          </a:p>
        </p:txBody>
      </p:sp>
      <p:sp>
        <p:nvSpPr>
          <p:cNvPr id="5" name="4 CuadroTexto"/>
          <p:cNvSpPr txBox="1"/>
          <p:nvPr/>
        </p:nvSpPr>
        <p:spPr>
          <a:xfrm>
            <a:off x="107504" y="1628800"/>
            <a:ext cx="6264696" cy="4339650"/>
          </a:xfrm>
          <a:prstGeom prst="rect">
            <a:avLst/>
          </a:prstGeom>
          <a:noFill/>
        </p:spPr>
        <p:txBody>
          <a:bodyPr wrap="square" rtlCol="0">
            <a:spAutoFit/>
          </a:bodyPr>
          <a:lstStyle/>
          <a:p>
            <a:pPr marL="228600" indent="-228600">
              <a:buAutoNum type="arabicPeriod"/>
            </a:pPr>
            <a:r>
              <a:rPr lang="es-MX" sz="1200" b="1" dirty="0" smtClean="0"/>
              <a:t>Apuntalamiento</a:t>
            </a:r>
            <a:r>
              <a:rPr lang="es-MX" sz="1200" b="1" dirty="0"/>
              <a:t>: </a:t>
            </a:r>
            <a:r>
              <a:rPr lang="es-MX" sz="1200" dirty="0"/>
              <a:t>para aumento de resistencia De acuerdo a sus características el sistema de vigueta y bovedilla requiere apuntalamiento provisional hasta que el concreto alcance una la resistencia suficiente. Para losas con vigueta de 15cm. Se recomienda una separación entre largueros de 1.50m, estos pueden ser polines de madera, apoyados en también postes de madera espaciados a cada 1.50m</a:t>
            </a:r>
            <a:r>
              <a:rPr lang="es-MX" sz="1200" dirty="0" smtClean="0"/>
              <a:t>.</a:t>
            </a:r>
          </a:p>
          <a:p>
            <a:pPr marL="228600" indent="-228600">
              <a:buAutoNum type="arabicPeriod"/>
            </a:pPr>
            <a:endParaRPr lang="es-ES" sz="1200" dirty="0"/>
          </a:p>
          <a:p>
            <a:pPr marL="228600" indent="-228600">
              <a:buAutoNum type="arabicPeriod"/>
            </a:pPr>
            <a:r>
              <a:rPr lang="es-MX" sz="1200" b="1" dirty="0"/>
              <a:t>2. Vigueta Prefabricada: </a:t>
            </a:r>
            <a:r>
              <a:rPr lang="es-MX" sz="1200" dirty="0"/>
              <a:t>La separación de las viguetas depende de las bovedillas que se utilicen, oscila entre 60 y 75cm medida centro a centro de las viguetas o entre ejes. La altura de las bovedillas depende del claro de la losa y existen desde 10cm hasta 30cm.</a:t>
            </a:r>
            <a:r>
              <a:rPr lang="es-MX" sz="1200" dirty="0" smtClean="0"/>
              <a:t/>
            </a:r>
            <a:br>
              <a:rPr lang="es-MX" sz="1200" dirty="0" smtClean="0"/>
            </a:br>
            <a:r>
              <a:rPr lang="es-MX" sz="1200" b="1" dirty="0"/>
              <a:t>RESISTENCIA DEL CONCRETO </a:t>
            </a:r>
            <a:r>
              <a:rPr lang="es-MX" sz="1200" b="1" dirty="0" err="1"/>
              <a:t>f´c</a:t>
            </a:r>
            <a:r>
              <a:rPr lang="es-MX" sz="1200" b="1" dirty="0"/>
              <a:t> = 200Kg. /cm2. Peso aproximado de vigueta = 12Kg./m </a:t>
            </a:r>
            <a:r>
              <a:rPr lang="es-MX" sz="1200" dirty="0" smtClean="0"/>
              <a:t/>
            </a:r>
            <a:br>
              <a:rPr lang="es-MX" sz="1200" dirty="0" smtClean="0"/>
            </a:br>
            <a:r>
              <a:rPr lang="es-MX" sz="1200" dirty="0"/>
              <a:t>La vigueta es el elemento importante del sistema de losas prefabricadas, pues es el elemento estructural responsable de la transmisión de la losa</a:t>
            </a:r>
            <a:r>
              <a:rPr lang="es-MX" sz="1200" dirty="0" smtClean="0"/>
              <a:t>.</a:t>
            </a:r>
          </a:p>
          <a:p>
            <a:pPr marL="228600" indent="-228600">
              <a:buAutoNum type="arabicPeriod"/>
            </a:pPr>
            <a:endParaRPr lang="es-ES" sz="1200" dirty="0"/>
          </a:p>
          <a:p>
            <a:pPr marL="228600" indent="-228600">
              <a:buAutoNum type="arabicPeriod"/>
            </a:pPr>
            <a:r>
              <a:rPr lang="es-MX" sz="1200" b="1" dirty="0"/>
              <a:t>3. Bovedilla: </a:t>
            </a:r>
            <a:r>
              <a:rPr lang="es-MX" sz="1200" dirty="0"/>
              <a:t>Las bovedillas son elementos aligerados del sistema y pueden ser de diferentes materiales, las hay de cemento arena, </a:t>
            </a:r>
            <a:r>
              <a:rPr lang="es-MX" sz="1200" dirty="0" err="1"/>
              <a:t>poliestireno</a:t>
            </a:r>
            <a:r>
              <a:rPr lang="es-MX" sz="1200" dirty="0"/>
              <a:t> y barro, las bovedillas se apoyan directamente en las viguetas cubriendo en forma conjunta toda la superficie de la losa. Su función es eliminar la cimbra de contacto y aligerar la losa.</a:t>
            </a:r>
            <a:r>
              <a:rPr lang="es-MX" sz="1200" dirty="0" smtClean="0"/>
              <a:t/>
            </a:r>
            <a:br>
              <a:rPr lang="es-MX" sz="1200" dirty="0" smtClean="0"/>
            </a:br>
            <a:r>
              <a:rPr lang="es-MX" sz="1200" dirty="0"/>
              <a:t>La bovedilla no contribuye a la resistencia de la losa</a:t>
            </a:r>
            <a:r>
              <a:rPr lang="es-MX" sz="1200" dirty="0" smtClean="0"/>
              <a:t>.</a:t>
            </a:r>
          </a:p>
          <a:p>
            <a:pPr marL="228600" indent="-228600">
              <a:buAutoNum type="arabicPeriod"/>
            </a:pPr>
            <a:endParaRPr lang="es-ES" sz="1200" dirty="0"/>
          </a:p>
          <a:p>
            <a:pPr marL="228600" indent="-228600">
              <a:buAutoNum type="arabicPeriod"/>
            </a:pPr>
            <a:r>
              <a:rPr lang="es-MX" sz="1200" b="1" dirty="0"/>
              <a:t>4. Instalaciones Sanitarias y eléctricas:</a:t>
            </a:r>
            <a:r>
              <a:rPr lang="es-MX" sz="1200" dirty="0"/>
              <a:t> Una vez instalada la vigueta y bovedilla se procede a colocar las instalaciones tanto sanitarios como eléctricas, para posteriormente colocar la malla.</a:t>
            </a:r>
          </a:p>
        </p:txBody>
      </p:sp>
      <p:pic>
        <p:nvPicPr>
          <p:cNvPr id="33794" name="Picture 2" descr="http://www.prefabricados.com.mx/Images/V1.gif"/>
          <p:cNvPicPr>
            <a:picLocks noChangeAspect="1" noChangeArrowheads="1"/>
          </p:cNvPicPr>
          <p:nvPr/>
        </p:nvPicPr>
        <p:blipFill>
          <a:blip r:embed="rId2" cstate="print"/>
          <a:srcRect/>
          <a:stretch>
            <a:fillRect/>
          </a:stretch>
        </p:blipFill>
        <p:spPr bwMode="auto">
          <a:xfrm>
            <a:off x="6516216" y="908720"/>
            <a:ext cx="2289210" cy="1440160"/>
          </a:xfrm>
          <a:prstGeom prst="rect">
            <a:avLst/>
          </a:prstGeom>
          <a:noFill/>
        </p:spPr>
      </p:pic>
      <p:pic>
        <p:nvPicPr>
          <p:cNvPr id="33796" name="Picture 4" descr="http://www.prefabricados.com.mx/Images/V2.gif"/>
          <p:cNvPicPr>
            <a:picLocks noChangeAspect="1" noChangeArrowheads="1"/>
          </p:cNvPicPr>
          <p:nvPr/>
        </p:nvPicPr>
        <p:blipFill>
          <a:blip r:embed="rId3" cstate="print"/>
          <a:srcRect/>
          <a:stretch>
            <a:fillRect/>
          </a:stretch>
        </p:blipFill>
        <p:spPr bwMode="auto">
          <a:xfrm>
            <a:off x="6588224" y="2420888"/>
            <a:ext cx="2207698" cy="1368152"/>
          </a:xfrm>
          <a:prstGeom prst="rect">
            <a:avLst/>
          </a:prstGeom>
          <a:noFill/>
        </p:spPr>
      </p:pic>
      <p:pic>
        <p:nvPicPr>
          <p:cNvPr id="33798" name="Picture 6" descr="http://www.prefabricados.com.mx/Images/V3.gif"/>
          <p:cNvPicPr>
            <a:picLocks noChangeAspect="1" noChangeArrowheads="1"/>
          </p:cNvPicPr>
          <p:nvPr/>
        </p:nvPicPr>
        <p:blipFill>
          <a:blip r:embed="rId4" cstate="print"/>
          <a:srcRect/>
          <a:stretch>
            <a:fillRect/>
          </a:stretch>
        </p:blipFill>
        <p:spPr bwMode="auto">
          <a:xfrm>
            <a:off x="6660232" y="3861048"/>
            <a:ext cx="2191099" cy="1368152"/>
          </a:xfrm>
          <a:prstGeom prst="rect">
            <a:avLst/>
          </a:prstGeom>
          <a:noFill/>
        </p:spPr>
      </p:pic>
      <p:pic>
        <p:nvPicPr>
          <p:cNvPr id="33800" name="Picture 8" descr="http://www.prefabricados.com.mx/Images/V4.gif"/>
          <p:cNvPicPr>
            <a:picLocks noChangeAspect="1" noChangeArrowheads="1"/>
          </p:cNvPicPr>
          <p:nvPr/>
        </p:nvPicPr>
        <p:blipFill>
          <a:blip r:embed="rId5" cstate="print"/>
          <a:srcRect/>
          <a:stretch>
            <a:fillRect/>
          </a:stretch>
        </p:blipFill>
        <p:spPr bwMode="auto">
          <a:xfrm>
            <a:off x="6588224" y="5229200"/>
            <a:ext cx="2403670" cy="151216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412776"/>
            <a:ext cx="4752528" cy="3600986"/>
          </a:xfrm>
          <a:prstGeom prst="rect">
            <a:avLst/>
          </a:prstGeom>
          <a:noFill/>
        </p:spPr>
        <p:txBody>
          <a:bodyPr wrap="square" rtlCol="0">
            <a:spAutoFit/>
          </a:bodyPr>
          <a:lstStyle/>
          <a:p>
            <a:r>
              <a:rPr lang="es-MX" sz="1200" b="1" dirty="0"/>
              <a:t>5. Malla electro soldada:</a:t>
            </a:r>
            <a:r>
              <a:rPr lang="es-MX" sz="1200" dirty="0"/>
              <a:t> A la capa de compresión se requiere colocar acero de refuerzo con el fin de resistir los esfuerzos de flexión que se lleguen a presentar así como para evitar agrietamientos por cambios bruscos de temperatura, el acero de refuerzo calculado es el mínimo requerido por contracción y temperatura. </a:t>
            </a:r>
            <a:r>
              <a:rPr lang="es-MX" sz="1200" dirty="0" smtClean="0"/>
              <a:t/>
            </a:r>
            <a:br>
              <a:rPr lang="es-MX" sz="1200" dirty="0" smtClean="0"/>
            </a:br>
            <a:r>
              <a:rPr lang="es-MX" sz="1200" dirty="0"/>
              <a:t>Para espesor de 3 a 4cm se requiere una malla electro soldada 66 -1010 y para 5cm una malla de 66 – 88</a:t>
            </a:r>
            <a:r>
              <a:rPr lang="es-MX" sz="1200" dirty="0" smtClean="0"/>
              <a:t>.</a:t>
            </a:r>
          </a:p>
          <a:p>
            <a:endParaRPr lang="es-ES" sz="1200" dirty="0"/>
          </a:p>
          <a:p>
            <a:r>
              <a:rPr lang="es-MX" sz="1200" b="1" dirty="0"/>
              <a:t>6. Capa de compresión:</a:t>
            </a:r>
            <a:r>
              <a:rPr lang="es-MX" sz="1200" dirty="0"/>
              <a:t> La capa de compresión es la capa de concreto premezclado que queda encima de las bovedillas, el grosor varia de entre 3 a 5cm; actúa como una pequeña losa apoyada sobre las viguetas prefabricadas, de tal manera que se puede retirar sin ningún problema las bovedillas, después de construida la losa. Al realizarse el colado del concreto en la obra, las diagonales de la armadura funcionan como conectores entre el concreto recién colado y el patín de la vigueta, integrado en forma monolítica la vigueta con la capa de compresión (como si todo se uniera y fabricara al mismo tiempo). LA resistencia mínima del concreto colado en la obra será de </a:t>
            </a:r>
            <a:r>
              <a:rPr lang="es-MX" sz="1200" dirty="0" err="1"/>
              <a:t>f´c</a:t>
            </a:r>
            <a:r>
              <a:rPr lang="es-MX" sz="1200" dirty="0"/>
              <a:t> = 200kg/cm2.</a:t>
            </a:r>
          </a:p>
        </p:txBody>
      </p:sp>
      <p:pic>
        <p:nvPicPr>
          <p:cNvPr id="45058" name="Picture 2" descr="http://www.prefabricados.com.mx/Images/V5.gif"/>
          <p:cNvPicPr>
            <a:picLocks noChangeAspect="1" noChangeArrowheads="1"/>
          </p:cNvPicPr>
          <p:nvPr/>
        </p:nvPicPr>
        <p:blipFill>
          <a:blip r:embed="rId2" cstate="print"/>
          <a:srcRect/>
          <a:stretch>
            <a:fillRect/>
          </a:stretch>
        </p:blipFill>
        <p:spPr bwMode="auto">
          <a:xfrm>
            <a:off x="5796136" y="1124744"/>
            <a:ext cx="2574160" cy="1728192"/>
          </a:xfrm>
          <a:prstGeom prst="rect">
            <a:avLst/>
          </a:prstGeom>
          <a:noFill/>
        </p:spPr>
      </p:pic>
      <p:pic>
        <p:nvPicPr>
          <p:cNvPr id="45060" name="Picture 4" descr="http://www.prefabricados.com.mx/Images/V6.gif"/>
          <p:cNvPicPr>
            <a:picLocks noChangeAspect="1" noChangeArrowheads="1"/>
          </p:cNvPicPr>
          <p:nvPr/>
        </p:nvPicPr>
        <p:blipFill>
          <a:blip r:embed="rId3" cstate="print"/>
          <a:srcRect/>
          <a:stretch>
            <a:fillRect/>
          </a:stretch>
        </p:blipFill>
        <p:spPr bwMode="auto">
          <a:xfrm>
            <a:off x="5652120" y="3140968"/>
            <a:ext cx="2809961" cy="17281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188640"/>
            <a:ext cx="8712968" cy="7109639"/>
          </a:xfrm>
          <a:prstGeom prst="rect">
            <a:avLst/>
          </a:prstGeom>
          <a:noFill/>
        </p:spPr>
        <p:txBody>
          <a:bodyPr wrap="square" rtlCol="0">
            <a:spAutoFit/>
          </a:bodyPr>
          <a:lstStyle/>
          <a:p>
            <a:r>
              <a:rPr lang="es-MX" sz="1200" dirty="0"/>
              <a:t>La TRABE LOSA es un elemento de concreto </a:t>
            </a:r>
            <a:r>
              <a:rPr lang="es-MX" sz="1200" dirty="0" err="1"/>
              <a:t>presforzado</a:t>
            </a:r>
            <a:r>
              <a:rPr lang="es-MX" sz="1200" dirty="0"/>
              <a:t> con capacidad para soportar cargas.</a:t>
            </a:r>
          </a:p>
          <a:p>
            <a:r>
              <a:rPr lang="es-MX" sz="1200" dirty="0"/>
              <a:t>La sección Doble "T" se utiliza comúnmente en sistemas de entrepisos, estacionamientos, cubiertas industriales, puentes peatonales, muros de </a:t>
            </a:r>
            <a:r>
              <a:rPr lang="es-MX" sz="1200" dirty="0" err="1"/>
              <a:t>retensión</a:t>
            </a:r>
            <a:r>
              <a:rPr lang="es-MX" sz="1200" dirty="0"/>
              <a:t> y muros de fachadas, entre otros.</a:t>
            </a:r>
          </a:p>
          <a:p>
            <a:r>
              <a:rPr lang="es-MX" sz="1200" dirty="0"/>
              <a:t>ATRIBUTOS / VENTAJAS </a:t>
            </a:r>
            <a:br>
              <a:rPr lang="es-MX" sz="1200" dirty="0"/>
            </a:br>
            <a:r>
              <a:rPr lang="es-MX" sz="1200" dirty="0"/>
              <a:t>• Losas de gran variedad de usos</a:t>
            </a:r>
            <a:br>
              <a:rPr lang="es-MX" sz="1200" dirty="0"/>
            </a:br>
            <a:r>
              <a:rPr lang="es-MX" sz="1200" dirty="0"/>
              <a:t>• Reduce costos, tiempos y mano de obra</a:t>
            </a:r>
            <a:br>
              <a:rPr lang="es-MX" sz="1200" dirty="0"/>
            </a:br>
            <a:r>
              <a:rPr lang="es-MX" sz="1200" dirty="0"/>
              <a:t>• Acabado aparente de concreto</a:t>
            </a:r>
            <a:br>
              <a:rPr lang="es-MX" sz="1200" dirty="0"/>
            </a:br>
            <a:r>
              <a:rPr lang="es-MX" sz="1200" dirty="0"/>
              <a:t>• Sección optimizada</a:t>
            </a:r>
            <a:br>
              <a:rPr lang="es-MX" sz="1200" dirty="0"/>
            </a:br>
            <a:r>
              <a:rPr lang="es-MX" sz="1200" dirty="0"/>
              <a:t>• Alta productividad en la obra</a:t>
            </a:r>
            <a:br>
              <a:rPr lang="es-MX" sz="1200" dirty="0"/>
            </a:br>
            <a:r>
              <a:rPr lang="es-MX" sz="1200" dirty="0"/>
              <a:t>• Producto curado a vapor</a:t>
            </a:r>
            <a:br>
              <a:rPr lang="es-MX" sz="1200" dirty="0"/>
            </a:br>
            <a:r>
              <a:rPr lang="es-MX" sz="1200" dirty="0"/>
              <a:t>• Gran capacidad de sobrecarga</a:t>
            </a:r>
            <a:br>
              <a:rPr lang="es-MX" sz="1200" dirty="0"/>
            </a:br>
            <a:r>
              <a:rPr lang="es-MX" sz="1200" dirty="0"/>
              <a:t>• Fabricación con diversos anchos, peraltes y lagos</a:t>
            </a:r>
            <a:br>
              <a:rPr lang="es-MX" sz="1200" dirty="0"/>
            </a:br>
            <a:r>
              <a:rPr lang="es-MX" sz="1200" dirty="0"/>
              <a:t>• Diferentes acabados en Muros</a:t>
            </a:r>
          </a:p>
          <a:p>
            <a:r>
              <a:rPr lang="es-MX" sz="1200" dirty="0"/>
              <a:t>USOS </a:t>
            </a:r>
            <a:br>
              <a:rPr lang="es-MX" sz="1200" dirty="0"/>
            </a:br>
            <a:r>
              <a:rPr lang="es-MX" sz="1200" dirty="0"/>
              <a:t/>
            </a:r>
            <a:br>
              <a:rPr lang="es-MX" sz="1200" dirty="0"/>
            </a:br>
            <a:r>
              <a:rPr lang="es-MX" sz="1200" dirty="0"/>
              <a:t>• LOSA T</a:t>
            </a:r>
            <a:r>
              <a:rPr lang="es-MX" sz="1200" dirty="0" smtClean="0"/>
              <a:t>:</a:t>
            </a:r>
            <a:r>
              <a:rPr lang="es-MX" sz="1200" dirty="0"/>
              <a:t/>
            </a:r>
            <a:br>
              <a:rPr lang="es-MX" sz="1200" dirty="0"/>
            </a:br>
            <a:r>
              <a:rPr lang="es-MX" sz="1200" dirty="0"/>
              <a:t>Entrepiso, Puente vehicular y peatonal,</a:t>
            </a:r>
            <a:br>
              <a:rPr lang="es-MX" sz="1200" dirty="0"/>
            </a:br>
            <a:r>
              <a:rPr lang="es-MX" sz="1200" dirty="0"/>
              <a:t>Cubierta, industrial, Muro de fachada</a:t>
            </a:r>
            <a:br>
              <a:rPr lang="es-MX" sz="1200" dirty="0"/>
            </a:br>
            <a:r>
              <a:rPr lang="es-MX" sz="1200" dirty="0"/>
              <a:t/>
            </a:r>
            <a:br>
              <a:rPr lang="es-MX" sz="1200" dirty="0"/>
            </a:br>
            <a:r>
              <a:rPr lang="es-MX" sz="1200" dirty="0"/>
              <a:t>• LOSATT</a:t>
            </a:r>
            <a:r>
              <a:rPr lang="es-MX" sz="1200" dirty="0" smtClean="0"/>
              <a:t>:</a:t>
            </a:r>
            <a:r>
              <a:rPr lang="es-MX" sz="1200" dirty="0"/>
              <a:t/>
            </a:r>
            <a:br>
              <a:rPr lang="es-MX" sz="1200" dirty="0"/>
            </a:br>
            <a:r>
              <a:rPr lang="es-MX" sz="1200" dirty="0"/>
              <a:t>Entrepiso, Muros, Puente vehicular, </a:t>
            </a:r>
            <a:br>
              <a:rPr lang="es-MX" sz="1200" dirty="0"/>
            </a:br>
            <a:r>
              <a:rPr lang="es-MX" sz="1200" dirty="0"/>
              <a:t>Funciona como losa y trabe a la vez, </a:t>
            </a:r>
            <a:br>
              <a:rPr lang="es-MX" sz="1200" dirty="0"/>
            </a:br>
            <a:r>
              <a:rPr lang="es-MX" sz="1200" dirty="0"/>
              <a:t>Cubiertas para naves industriales, </a:t>
            </a:r>
            <a:br>
              <a:rPr lang="es-MX" sz="1200" dirty="0"/>
            </a:br>
            <a:r>
              <a:rPr lang="es-MX" sz="1200" dirty="0"/>
              <a:t>Bodegas, Gimnasios, Escuelas, </a:t>
            </a:r>
            <a:br>
              <a:rPr lang="es-MX" sz="1200" dirty="0"/>
            </a:br>
            <a:r>
              <a:rPr lang="es-MX" sz="1200" dirty="0"/>
              <a:t>Clínicas, Centros Comerciales</a:t>
            </a:r>
          </a:p>
          <a:p>
            <a:r>
              <a:rPr lang="es-MX" sz="1200" dirty="0"/>
              <a:t>ESPECIFICACIONES</a:t>
            </a:r>
          </a:p>
          <a:p>
            <a:r>
              <a:rPr lang="es-MX" sz="1200" dirty="0"/>
              <a:t>• Concreto de 350 kg/cm</a:t>
            </a:r>
            <a:r>
              <a:rPr lang="es-MX" sz="1200" baseline="30000" dirty="0"/>
              <a:t>2</a:t>
            </a:r>
            <a:r>
              <a:rPr lang="es-MX" sz="1200" dirty="0"/>
              <a:t/>
            </a:r>
            <a:br>
              <a:rPr lang="es-MX" sz="1200" dirty="0"/>
            </a:br>
            <a:r>
              <a:rPr lang="es-MX" sz="1200" dirty="0"/>
              <a:t>• Acero de </a:t>
            </a:r>
            <a:r>
              <a:rPr lang="es-MX" sz="1200" dirty="0" err="1"/>
              <a:t>preesfuerzo</a:t>
            </a:r>
            <a:r>
              <a:rPr lang="es-MX" sz="1200" dirty="0"/>
              <a:t> de </a:t>
            </a:r>
            <a:r>
              <a:rPr lang="es-MX" sz="1200" dirty="0" err="1"/>
              <a:t>fsp</a:t>
            </a:r>
            <a:r>
              <a:rPr lang="es-MX" sz="1200" dirty="0"/>
              <a:t>=19,000 kg/cm</a:t>
            </a:r>
            <a:r>
              <a:rPr lang="es-MX" sz="1200" baseline="30000" dirty="0"/>
              <a:t>2</a:t>
            </a:r>
            <a:r>
              <a:rPr lang="es-MX" sz="1200" dirty="0"/>
              <a:t/>
            </a:r>
            <a:br>
              <a:rPr lang="es-MX" sz="1200" dirty="0"/>
            </a:br>
            <a:r>
              <a:rPr lang="es-MX" sz="1200" dirty="0"/>
              <a:t>• Anchos de hasta 3 metros</a:t>
            </a:r>
            <a:br>
              <a:rPr lang="es-MX" sz="1200" dirty="0"/>
            </a:br>
            <a:r>
              <a:rPr lang="es-MX" sz="1200" dirty="0"/>
              <a:t>• Peraltes de hasta 50, 60 y 85 </a:t>
            </a:r>
            <a:r>
              <a:rPr lang="es-MX" sz="1200" dirty="0" err="1"/>
              <a:t>cms</a:t>
            </a:r>
            <a:r>
              <a:rPr lang="es-MX" sz="1200" dirty="0"/>
              <a:t/>
            </a:r>
            <a:br>
              <a:rPr lang="es-MX" sz="1200" dirty="0"/>
            </a:br>
            <a:endParaRPr lang="es-MX" sz="1200" dirty="0"/>
          </a:p>
          <a:p>
            <a:r>
              <a:rPr lang="es-MX" sz="1200" dirty="0"/>
              <a:t>DATOS TÉCNICOS </a:t>
            </a:r>
            <a:br>
              <a:rPr lang="es-MX" sz="1200" dirty="0"/>
            </a:br>
            <a:r>
              <a:rPr lang="es-MX" sz="1200" dirty="0"/>
              <a:t/>
            </a:r>
            <a:br>
              <a:rPr lang="es-MX" sz="1200" dirty="0"/>
            </a:br>
            <a:r>
              <a:rPr lang="es-MX" sz="1200" dirty="0"/>
              <a:t>• Concreto de 350 kg/cm</a:t>
            </a:r>
            <a:r>
              <a:rPr lang="es-MX" sz="1200" baseline="30000" dirty="0"/>
              <a:t>2</a:t>
            </a:r>
            <a:r>
              <a:rPr lang="es-MX" sz="1200" dirty="0"/>
              <a:t/>
            </a:r>
            <a:br>
              <a:rPr lang="es-MX" sz="1200" dirty="0"/>
            </a:br>
            <a:r>
              <a:rPr lang="es-MX" sz="1200" dirty="0"/>
              <a:t>• Acero de </a:t>
            </a:r>
            <a:r>
              <a:rPr lang="es-MX" sz="1200" dirty="0" err="1"/>
              <a:t>presfuerzo</a:t>
            </a:r>
            <a:r>
              <a:rPr lang="es-MX" sz="1200" dirty="0"/>
              <a:t> de 18,900 kg/cm</a:t>
            </a:r>
            <a:r>
              <a:rPr lang="es-MX" sz="1200" baseline="30000" dirty="0"/>
              <a:t>2</a:t>
            </a:r>
            <a:r>
              <a:rPr lang="es-MX" sz="1200" dirty="0"/>
              <a:t/>
            </a:r>
            <a:br>
              <a:rPr lang="es-MX" sz="1200" dirty="0"/>
            </a:br>
            <a:r>
              <a:rPr lang="es-MX" sz="1200" dirty="0"/>
              <a:t>• Se pueden fabricar anchos hasta de 3 </a:t>
            </a:r>
            <a:r>
              <a:rPr lang="es-MX" sz="1200" dirty="0" err="1"/>
              <a:t>mts</a:t>
            </a:r>
            <a:r>
              <a:rPr lang="es-MX" sz="1200" dirty="0"/>
              <a:t> y con peraltes variables.</a:t>
            </a:r>
          </a:p>
          <a:p>
            <a:endParaRPr lang="es-MX"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1340768"/>
            <a:ext cx="8280920" cy="3693319"/>
          </a:xfrm>
          <a:prstGeom prst="rect">
            <a:avLst/>
          </a:prstGeom>
          <a:noFill/>
        </p:spPr>
        <p:txBody>
          <a:bodyPr wrap="square" rtlCol="0">
            <a:spAutoFit/>
          </a:bodyPr>
          <a:lstStyle/>
          <a:p>
            <a:pPr>
              <a:buFont typeface="Arial" pitchFamily="34" charset="0"/>
              <a:buChar char="•"/>
            </a:pPr>
            <a:r>
              <a:rPr lang="es-ES" dirty="0" smtClean="0"/>
              <a:t>Bibliografía:</a:t>
            </a:r>
            <a:br>
              <a:rPr lang="es-ES" dirty="0" smtClean="0"/>
            </a:br>
            <a:endParaRPr lang="es-ES" dirty="0" smtClean="0"/>
          </a:p>
          <a:p>
            <a:pPr>
              <a:buFont typeface="Arial" pitchFamily="34" charset="0"/>
              <a:buChar char="•"/>
            </a:pPr>
            <a:r>
              <a:rPr lang="es-MX" dirty="0" smtClean="0">
                <a:hlinkClick r:id="rId2"/>
              </a:rPr>
              <a:t>http://ecotecnia.org/dimensio/concreto/maciza.htm</a:t>
            </a:r>
            <a:endParaRPr lang="es-MX" dirty="0" smtClean="0"/>
          </a:p>
          <a:p>
            <a:pPr>
              <a:buFont typeface="Arial" pitchFamily="34" charset="0"/>
              <a:buChar char="•"/>
            </a:pPr>
            <a:r>
              <a:rPr lang="es-MX" dirty="0" smtClean="0">
                <a:hlinkClick r:id="rId3"/>
              </a:rPr>
              <a:t>http://www.forjadostor.com/es/productos/forjados/</a:t>
            </a:r>
            <a:endParaRPr lang="es-MX" dirty="0" smtClean="0"/>
          </a:p>
          <a:p>
            <a:pPr>
              <a:buFont typeface="Arial" pitchFamily="34" charset="0"/>
              <a:buChar char="•"/>
            </a:pPr>
            <a:r>
              <a:rPr lang="es-MX" dirty="0" smtClean="0">
                <a:hlinkClick r:id="rId4"/>
              </a:rPr>
              <a:t>http://www.prommsa.net/hub.cfm/prefabricados/losas/index.htm</a:t>
            </a:r>
            <a:endParaRPr lang="es-MX" dirty="0" smtClean="0"/>
          </a:p>
          <a:p>
            <a:pPr>
              <a:buFont typeface="Arial" pitchFamily="34" charset="0"/>
              <a:buChar char="•"/>
            </a:pPr>
            <a:r>
              <a:rPr lang="es-MX" dirty="0" smtClean="0">
                <a:hlinkClick r:id="rId5"/>
              </a:rPr>
              <a:t>http://www.anippac.org.mx/2005/seccion04.html</a:t>
            </a:r>
            <a:endParaRPr lang="es-MX" dirty="0" smtClean="0"/>
          </a:p>
          <a:p>
            <a:pPr>
              <a:buFont typeface="Arial" pitchFamily="34" charset="0"/>
              <a:buChar char="•"/>
            </a:pPr>
            <a:r>
              <a:rPr lang="es-MX" dirty="0" smtClean="0">
                <a:hlinkClick r:id="rId6"/>
              </a:rPr>
              <a:t>http://www.prelosa.org/ws/productos/losas-prefabricadas/vigueta-y-bovedilla.htm</a:t>
            </a:r>
            <a:endParaRPr lang="es-MX" dirty="0" smtClean="0"/>
          </a:p>
          <a:p>
            <a:pPr>
              <a:buFont typeface="Arial" pitchFamily="34" charset="0"/>
              <a:buChar char="•"/>
            </a:pPr>
            <a:r>
              <a:rPr lang="es-MX" dirty="0" smtClean="0">
                <a:hlinkClick r:id="rId7"/>
              </a:rPr>
              <a:t>http://www.prefabricados.com.mx/viguetaF.aspx</a:t>
            </a:r>
            <a:endParaRPr lang="es-MX" dirty="0" smtClean="0"/>
          </a:p>
          <a:p>
            <a:pPr>
              <a:buFont typeface="Arial" pitchFamily="34" charset="0"/>
              <a:buChar char="•"/>
            </a:pPr>
            <a:r>
              <a:rPr lang="es-MX" dirty="0" smtClean="0">
                <a:hlinkClick r:id="rId8"/>
              </a:rPr>
              <a:t>http://www.arquba.com/monografias-de-arquitectura/losas-nervadas-o-reticulares/</a:t>
            </a:r>
            <a:endParaRPr lang="es-MX" dirty="0" smtClean="0"/>
          </a:p>
          <a:p>
            <a:pPr>
              <a:buFont typeface="Arial" pitchFamily="34" charset="0"/>
              <a:buChar char="•"/>
            </a:pPr>
            <a:r>
              <a:rPr lang="es-MX" dirty="0" smtClean="0">
                <a:hlinkClick r:id="rId9"/>
              </a:rPr>
              <a:t>http://publiespe.espe.edu.ec/academicas/hormigon/hormigon07-a.htm</a:t>
            </a:r>
            <a:endParaRPr lang="es-MX" dirty="0" smtClean="0"/>
          </a:p>
          <a:p>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1.bp.blogspot.com/_4U7rE4K7L-o/TK5YvqQ6s8I/AAAAAAAAAZs/ErNpZfaZhww/s400/DOS.bmp"/>
          <p:cNvPicPr>
            <a:picLocks noChangeAspect="1" noChangeArrowheads="1"/>
          </p:cNvPicPr>
          <p:nvPr/>
        </p:nvPicPr>
        <p:blipFill>
          <a:blip r:embed="rId2" cstate="print"/>
          <a:srcRect/>
          <a:stretch>
            <a:fillRect/>
          </a:stretch>
        </p:blipFill>
        <p:spPr bwMode="auto">
          <a:xfrm>
            <a:off x="1475656" y="1052736"/>
            <a:ext cx="6552728" cy="49145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3.bp.blogspot.com/_4U7rE4K7L-o/TK5ZK8arGuI/AAAAAAAAAZ0/8TdyA7On-eM/s400/TRES.bmp"/>
          <p:cNvPicPr>
            <a:picLocks noChangeAspect="1" noChangeArrowheads="1"/>
          </p:cNvPicPr>
          <p:nvPr/>
        </p:nvPicPr>
        <p:blipFill>
          <a:blip r:embed="rId2" cstate="print"/>
          <a:srcRect/>
          <a:stretch>
            <a:fillRect/>
          </a:stretch>
        </p:blipFill>
        <p:spPr bwMode="auto">
          <a:xfrm>
            <a:off x="971600" y="1196752"/>
            <a:ext cx="7346565" cy="45365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3.bp.blogspot.com/_4U7rE4K7L-o/TK5ZdfnN-mI/AAAAAAAAAZ8/Tikx4lgDGMM/s400/CUATRO.bmp"/>
          <p:cNvPicPr>
            <a:picLocks noChangeAspect="1" noChangeArrowheads="1"/>
          </p:cNvPicPr>
          <p:nvPr/>
        </p:nvPicPr>
        <p:blipFill>
          <a:blip r:embed="rId2" cstate="print"/>
          <a:srcRect/>
          <a:stretch>
            <a:fillRect/>
          </a:stretch>
        </p:blipFill>
        <p:spPr bwMode="auto">
          <a:xfrm>
            <a:off x="827584" y="1268760"/>
            <a:ext cx="7346565" cy="45365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2.bp.blogspot.com/_4U7rE4K7L-o/TK5Z2exUr8I/AAAAAAAAAaE/Upw1Rfoaj_k/s400/CINCO.bmp"/>
          <p:cNvPicPr>
            <a:picLocks noChangeAspect="1" noChangeArrowheads="1"/>
          </p:cNvPicPr>
          <p:nvPr/>
        </p:nvPicPr>
        <p:blipFill>
          <a:blip r:embed="rId2" cstate="print"/>
          <a:srcRect/>
          <a:stretch>
            <a:fillRect/>
          </a:stretch>
        </p:blipFill>
        <p:spPr bwMode="auto">
          <a:xfrm>
            <a:off x="899592" y="1340768"/>
            <a:ext cx="7463177" cy="46085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908720"/>
            <a:ext cx="5688632" cy="646331"/>
          </a:xfrm>
          <a:prstGeom prst="rect">
            <a:avLst/>
          </a:prstGeom>
          <a:noFill/>
        </p:spPr>
        <p:txBody>
          <a:bodyPr wrap="square" rtlCol="0">
            <a:spAutoFit/>
          </a:bodyPr>
          <a:lstStyle/>
          <a:p>
            <a:pPr algn="ctr"/>
            <a:r>
              <a:rPr lang="es-MX" dirty="0"/>
              <a:t>ELEMENTOS DEL ARMADO DE UNA LOSA: COLUMPIOS, BASTONES Y VARILLAS RECTAS</a:t>
            </a:r>
          </a:p>
        </p:txBody>
      </p:sp>
      <p:sp>
        <p:nvSpPr>
          <p:cNvPr id="5" name="4 CuadroTexto"/>
          <p:cNvSpPr txBox="1"/>
          <p:nvPr/>
        </p:nvSpPr>
        <p:spPr>
          <a:xfrm>
            <a:off x="179512" y="1988840"/>
            <a:ext cx="8784976" cy="461665"/>
          </a:xfrm>
          <a:prstGeom prst="rect">
            <a:avLst/>
          </a:prstGeom>
          <a:noFill/>
        </p:spPr>
        <p:txBody>
          <a:bodyPr wrap="square" rtlCol="0">
            <a:spAutoFit/>
          </a:bodyPr>
          <a:lstStyle/>
          <a:p>
            <a:r>
              <a:rPr lang="es-MX" sz="1200" dirty="0"/>
              <a:t>En el armado de una losa necesitamos de columpios, bastones y varillas rectas y claro el alambre recocido del numero 18 para amarrar los cruces.</a:t>
            </a:r>
          </a:p>
        </p:txBody>
      </p:sp>
      <p:pic>
        <p:nvPicPr>
          <p:cNvPr id="29698" name="Picture 2" descr="http://4.bp.blogspot.com/_4U7rE4K7L-o/TK5apBKLtmI/AAAAAAAAAaM/YPI8PcA4nCw/s400/UNO.bmp"/>
          <p:cNvPicPr>
            <a:picLocks noChangeAspect="1" noChangeArrowheads="1"/>
          </p:cNvPicPr>
          <p:nvPr/>
        </p:nvPicPr>
        <p:blipFill>
          <a:blip r:embed="rId2" cstate="print"/>
          <a:srcRect/>
          <a:stretch>
            <a:fillRect/>
          </a:stretch>
        </p:blipFill>
        <p:spPr bwMode="auto">
          <a:xfrm>
            <a:off x="2195736" y="2996952"/>
            <a:ext cx="4664486" cy="28803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91680" y="764704"/>
            <a:ext cx="7056784" cy="369332"/>
          </a:xfrm>
          <a:prstGeom prst="rect">
            <a:avLst/>
          </a:prstGeom>
          <a:noFill/>
        </p:spPr>
        <p:txBody>
          <a:bodyPr wrap="square" rtlCol="0">
            <a:spAutoFit/>
          </a:bodyPr>
          <a:lstStyle/>
          <a:p>
            <a:r>
              <a:rPr lang="es-MX" dirty="0"/>
              <a:t>PASOS PARA HACER EL ARMADO DE UNA LOSA: </a:t>
            </a:r>
          </a:p>
        </p:txBody>
      </p:sp>
      <p:sp>
        <p:nvSpPr>
          <p:cNvPr id="7" name="6 CuadroTexto"/>
          <p:cNvSpPr txBox="1"/>
          <p:nvPr/>
        </p:nvSpPr>
        <p:spPr>
          <a:xfrm>
            <a:off x="251520" y="1484784"/>
            <a:ext cx="8064896" cy="461665"/>
          </a:xfrm>
          <a:prstGeom prst="rect">
            <a:avLst/>
          </a:prstGeom>
          <a:noFill/>
        </p:spPr>
        <p:txBody>
          <a:bodyPr wrap="square" rtlCol="0">
            <a:spAutoFit/>
          </a:bodyPr>
          <a:lstStyle/>
          <a:p>
            <a:pPr>
              <a:buFont typeface="Arial" pitchFamily="34" charset="0"/>
              <a:buChar char="•"/>
            </a:pPr>
            <a:r>
              <a:rPr lang="es-ES" sz="1200" dirty="0" smtClean="0"/>
              <a:t>Primer paso: poner varillas rectas tanto en el sentido vertical como en el horizontal, espaciadas entre 15 y 25 </a:t>
            </a:r>
            <a:r>
              <a:rPr lang="es-ES" sz="1200" dirty="0" err="1" smtClean="0"/>
              <a:t>centimetros</a:t>
            </a:r>
            <a:r>
              <a:rPr lang="es-ES" sz="1200" dirty="0" smtClean="0"/>
              <a:t>, estas varillas se amarran en sus cruces con alambre recocido del #18</a:t>
            </a:r>
            <a:endParaRPr lang="es-MX" sz="1200" dirty="0"/>
          </a:p>
        </p:txBody>
      </p:sp>
      <p:pic>
        <p:nvPicPr>
          <p:cNvPr id="28676" name="Picture 4" descr="http://2.bp.blogspot.com/_4U7rE4K7L-o/TK5bJTzY67I/AAAAAAAAAac/PmA3cgQNnoQ/s400/PASO1--DOS.bmp"/>
          <p:cNvPicPr>
            <a:picLocks noChangeAspect="1" noChangeArrowheads="1"/>
          </p:cNvPicPr>
          <p:nvPr/>
        </p:nvPicPr>
        <p:blipFill>
          <a:blip r:embed="rId2" cstate="print"/>
          <a:srcRect/>
          <a:stretch>
            <a:fillRect/>
          </a:stretch>
        </p:blipFill>
        <p:spPr bwMode="auto">
          <a:xfrm>
            <a:off x="107504" y="2852936"/>
            <a:ext cx="4547874" cy="2808312"/>
          </a:xfrm>
          <a:prstGeom prst="rect">
            <a:avLst/>
          </a:prstGeom>
          <a:noFill/>
        </p:spPr>
      </p:pic>
      <p:pic>
        <p:nvPicPr>
          <p:cNvPr id="28678" name="Picture 6" descr="http://2.bp.blogspot.com/_4U7rE4K7L-o/TK_rc7dRX3I/AAAAAAAAAc8/HCiD6klIrQ4/s400/FRA.bmp"/>
          <p:cNvPicPr>
            <a:picLocks noChangeAspect="1" noChangeArrowheads="1"/>
          </p:cNvPicPr>
          <p:nvPr/>
        </p:nvPicPr>
        <p:blipFill>
          <a:blip r:embed="rId3" cstate="print"/>
          <a:srcRect l="16773" t="6818" r="11943" b="15909"/>
          <a:stretch>
            <a:fillRect/>
          </a:stretch>
        </p:blipFill>
        <p:spPr bwMode="auto">
          <a:xfrm>
            <a:off x="4716016" y="2852936"/>
            <a:ext cx="4104456" cy="27363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TotalTime>
  <Words>1487</Words>
  <Application>Microsoft Office PowerPoint</Application>
  <PresentationFormat>Presentación en pantalla (4:3)</PresentationFormat>
  <Paragraphs>90</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antonio</dc:creator>
  <cp:lastModifiedBy>antonio</cp:lastModifiedBy>
  <cp:revision>5</cp:revision>
  <dcterms:created xsi:type="dcterms:W3CDTF">2012-11-16T10:57:16Z</dcterms:created>
  <dcterms:modified xsi:type="dcterms:W3CDTF">2012-11-16T13:06:41Z</dcterms:modified>
</cp:coreProperties>
</file>